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02" r:id="rId4"/>
    <p:sldId id="258" r:id="rId5"/>
    <p:sldId id="259" r:id="rId6"/>
    <p:sldId id="297" r:id="rId7"/>
    <p:sldId id="304" r:id="rId8"/>
    <p:sldId id="295" r:id="rId9"/>
    <p:sldId id="308" r:id="rId10"/>
    <p:sldId id="312" r:id="rId11"/>
    <p:sldId id="313" r:id="rId12"/>
    <p:sldId id="262" r:id="rId13"/>
    <p:sldId id="296" r:id="rId14"/>
    <p:sldId id="263" r:id="rId15"/>
    <p:sldId id="307" r:id="rId16"/>
    <p:sldId id="309" r:id="rId17"/>
    <p:sldId id="264" r:id="rId18"/>
    <p:sldId id="265" r:id="rId19"/>
    <p:sldId id="305" r:id="rId20"/>
    <p:sldId id="266" r:id="rId21"/>
    <p:sldId id="306" r:id="rId22"/>
    <p:sldId id="267" r:id="rId23"/>
    <p:sldId id="314" r:id="rId24"/>
    <p:sldId id="268" r:id="rId25"/>
    <p:sldId id="269" r:id="rId26"/>
    <p:sldId id="310" r:id="rId27"/>
    <p:sldId id="270" r:id="rId28"/>
    <p:sldId id="311" r:id="rId29"/>
    <p:sldId id="319" r:id="rId30"/>
    <p:sldId id="320" r:id="rId31"/>
    <p:sldId id="272" r:id="rId32"/>
    <p:sldId id="273" r:id="rId33"/>
    <p:sldId id="274" r:id="rId34"/>
    <p:sldId id="275" r:id="rId35"/>
    <p:sldId id="321" r:id="rId36"/>
    <p:sldId id="322" r:id="rId37"/>
    <p:sldId id="276" r:id="rId38"/>
    <p:sldId id="277" r:id="rId39"/>
    <p:sldId id="298" r:id="rId40"/>
    <p:sldId id="315" r:id="rId41"/>
    <p:sldId id="299" r:id="rId42"/>
    <p:sldId id="278" r:id="rId43"/>
    <p:sldId id="279" r:id="rId44"/>
    <p:sldId id="280" r:id="rId45"/>
    <p:sldId id="281" r:id="rId46"/>
    <p:sldId id="282" r:id="rId47"/>
    <p:sldId id="300" r:id="rId48"/>
    <p:sldId id="283" r:id="rId49"/>
    <p:sldId id="301" r:id="rId50"/>
    <p:sldId id="288" r:id="rId51"/>
    <p:sldId id="289" r:id="rId52"/>
    <p:sldId id="290" r:id="rId53"/>
    <p:sldId id="316" r:id="rId54"/>
    <p:sldId id="291" r:id="rId55"/>
    <p:sldId id="292" r:id="rId56"/>
    <p:sldId id="317" r:id="rId57"/>
    <p:sldId id="293" r:id="rId58"/>
    <p:sldId id="294" r:id="rId59"/>
    <p:sldId id="261" r:id="rId60"/>
    <p:sldId id="318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Теория и практика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6324600" cy="4464496"/>
          </a:xfrm>
        </p:spPr>
        <p:txBody>
          <a:bodyPr/>
          <a:lstStyle/>
          <a:p>
            <a:r>
              <a:rPr lang="ru-RU" b="1" dirty="0" smtClean="0"/>
              <a:t>Подготовка к </a:t>
            </a:r>
            <a:r>
              <a:rPr lang="ru-RU" b="1" dirty="0" err="1" smtClean="0"/>
              <a:t>егэ</a:t>
            </a:r>
            <a:r>
              <a:rPr lang="ru-RU" b="1" dirty="0" smtClean="0"/>
              <a:t> по литературе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Татьяна Владимировна </a:t>
            </a:r>
            <a:r>
              <a:rPr lang="ru-RU" sz="2400" b="1" dirty="0" err="1" smtClean="0"/>
              <a:t>СКрипка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379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В</a:t>
            </a:r>
            <a:r>
              <a:rPr lang="ru-RU" sz="2400" dirty="0" smtClean="0"/>
              <a:t>ечные </a:t>
            </a:r>
            <a:r>
              <a:rPr lang="ru-RU" sz="2400" dirty="0"/>
              <a:t>темы в </a:t>
            </a:r>
            <a:r>
              <a:rPr lang="ru-RU" sz="2400" dirty="0" smtClean="0"/>
              <a:t>романе М. А. Булгакова «Белая гвардия»: </a:t>
            </a:r>
          </a:p>
          <a:p>
            <a:pPr marL="45720" indent="0">
              <a:buNone/>
            </a:pPr>
            <a:r>
              <a:rPr lang="ru-RU" sz="2400" dirty="0" smtClean="0"/>
              <a:t>любовь</a:t>
            </a:r>
            <a:r>
              <a:rPr lang="ru-RU" sz="2400" dirty="0"/>
              <a:t>, которая настигает Алексея, Николку, Шервинского;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красота </a:t>
            </a:r>
            <a:r>
              <a:rPr lang="ru-RU" sz="2400" dirty="0"/>
              <a:t>Города над Днепром, женщин;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евангельская </a:t>
            </a:r>
            <a:r>
              <a:rPr lang="ru-RU" sz="2400" dirty="0"/>
              <a:t>тема (библейская тональность повествования, </a:t>
            </a:r>
            <a:r>
              <a:rPr lang="ru-RU" sz="2400" dirty="0" err="1"/>
              <a:t>апокалиптичность</a:t>
            </a:r>
            <a:r>
              <a:rPr lang="ru-RU" sz="2400" dirty="0" smtClean="0"/>
              <a:t>): «</a:t>
            </a:r>
            <a:r>
              <a:rPr lang="ru-RU" sz="2400" dirty="0"/>
              <a:t>Всё пройдёт. Страдания, муки, кровь, голод и мор. Меч исчезнет, а вот звёзды останутся, когда и тени наших тел и дел не останется на земле.&lt;…&gt; Так почему же мы не хотим обратить свой взгляд на них? Почему?»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Вечные темы и образы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682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Мастер как универсальный образ Правдолюбца, носящий вместе с тем автобиографические черты.</a:t>
            </a:r>
          </a:p>
          <a:p>
            <a:r>
              <a:rPr lang="ru-RU" dirty="0"/>
              <a:t>Служит духовной задаче, посвящённый.</a:t>
            </a:r>
          </a:p>
          <a:p>
            <a:r>
              <a:rPr lang="ru-RU" dirty="0"/>
              <a:t>Образ Маргариты как символ вечной любви, сильной женской натуры. Высокая трагедия чувства.</a:t>
            </a:r>
          </a:p>
          <a:p>
            <a:r>
              <a:rPr lang="ru-RU" dirty="0"/>
              <a:t>Образ Пилата, его нравственный выбор между гражданской моралью и человеческой нравственностью, ответственность человека за свои поступки. </a:t>
            </a:r>
            <a:r>
              <a:rPr lang="ru-RU" dirty="0" err="1"/>
              <a:t>Иешуа</a:t>
            </a:r>
            <a:r>
              <a:rPr lang="ru-RU" dirty="0"/>
              <a:t> как нравственная антитеза Понтию Пилату: верность добру, служение людям. </a:t>
            </a:r>
          </a:p>
          <a:p>
            <a:r>
              <a:rPr lang="ru-RU" dirty="0"/>
              <a:t>Тема предательства в связи с образами Иуды и Пилата.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Вечные темы и вечные образы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979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dirty="0" smtClean="0"/>
              <a:t>«Слово о полку Игореве»</a:t>
            </a:r>
          </a:p>
          <a:p>
            <a:endParaRPr lang="ru-RU" sz="2400" dirty="0"/>
          </a:p>
          <a:p>
            <a:r>
              <a:rPr lang="ru-RU" sz="2400" dirty="0" smtClean="0"/>
              <a:t>вступление </a:t>
            </a:r>
            <a:r>
              <a:rPr lang="ru-RU" sz="2400" dirty="0"/>
              <a:t>(противопоставление </a:t>
            </a:r>
            <a:r>
              <a:rPr lang="ru-RU" sz="2400" dirty="0" smtClean="0"/>
              <a:t>авторской </a:t>
            </a:r>
            <a:r>
              <a:rPr lang="ru-RU" sz="2400" dirty="0"/>
              <a:t>поэтической манеры старым приёмам </a:t>
            </a:r>
            <a:r>
              <a:rPr lang="ru-RU" sz="2400" dirty="0" err="1"/>
              <a:t>Бояна</a:t>
            </a:r>
            <a:r>
              <a:rPr lang="ru-RU" sz="2400" dirty="0"/>
              <a:t>, настрой слушателей на торжественный лад), </a:t>
            </a:r>
          </a:p>
          <a:p>
            <a:r>
              <a:rPr lang="ru-RU" sz="2400" dirty="0" smtClean="0"/>
              <a:t>основная</a:t>
            </a:r>
            <a:r>
              <a:rPr lang="ru-RU" sz="2400" dirty="0"/>
              <a:t>, повествовательная часть (экспозиция – характеристика дружины, причины похода, </a:t>
            </a:r>
          </a:p>
          <a:p>
            <a:pPr marL="288000" indent="0">
              <a:buNone/>
            </a:pPr>
            <a:r>
              <a:rPr lang="ru-RU" sz="2400" dirty="0" smtClean="0"/>
              <a:t>завязка </a:t>
            </a:r>
            <a:r>
              <a:rPr lang="ru-RU" sz="2400" dirty="0"/>
              <a:t>- рассказ о выступлении русских войск, кульминация – поражение князя Игоря, развязка – его побег из плена);</a:t>
            </a:r>
          </a:p>
          <a:p>
            <a:r>
              <a:rPr lang="ru-RU" sz="2400" dirty="0" smtClean="0"/>
              <a:t>эпилог</a:t>
            </a:r>
            <a:endParaRPr lang="ru-RU" sz="2400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сюжет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831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- тип романтика (Ленский);</a:t>
            </a:r>
          </a:p>
          <a:p>
            <a:pPr marL="45720" indent="0">
              <a:buNone/>
            </a:pPr>
            <a:r>
              <a:rPr lang="ru-RU" dirty="0"/>
              <a:t>- «лишнего человека» (Онегин и его история охлаждения души);</a:t>
            </a:r>
          </a:p>
          <a:p>
            <a:pPr marL="45720" indent="0">
              <a:buNone/>
            </a:pPr>
            <a:r>
              <a:rPr lang="ru-RU" dirty="0"/>
              <a:t>- идеал русского национального характера («русская душа» Татьяны, близость народному мироощущению);</a:t>
            </a:r>
          </a:p>
          <a:p>
            <a:pPr marL="45720" indent="0">
              <a:buNone/>
            </a:pPr>
            <a:r>
              <a:rPr lang="ru-RU" dirty="0"/>
              <a:t>- образ автора (взаимоотношения с героями – персонаж романа, приятель Онегина, отдельная личность, автор лирических отступлений).</a:t>
            </a:r>
          </a:p>
          <a:p>
            <a:pPr marL="45720" indent="0">
              <a:buNone/>
            </a:pPr>
            <a:r>
              <a:rPr lang="ru-RU" dirty="0"/>
              <a:t>Двойники Печорина:</a:t>
            </a:r>
          </a:p>
          <a:p>
            <a:pPr marL="45720" indent="0">
              <a:buNone/>
            </a:pPr>
            <a:r>
              <a:rPr lang="ru-RU" dirty="0"/>
              <a:t>- все персонажи – больные дети своего времени;</a:t>
            </a:r>
          </a:p>
          <a:p>
            <a:pPr marL="45720" indent="0">
              <a:buNone/>
            </a:pPr>
            <a:r>
              <a:rPr lang="ru-RU" dirty="0"/>
              <a:t>- </a:t>
            </a:r>
            <a:r>
              <a:rPr lang="ru-RU" dirty="0" err="1"/>
              <a:t>антидвойник</a:t>
            </a:r>
            <a:r>
              <a:rPr lang="ru-RU" dirty="0"/>
              <a:t>, пародия на «лишнего человека» - Грушницкий;</a:t>
            </a:r>
          </a:p>
          <a:p>
            <a:pPr marL="45720" indent="0">
              <a:buNone/>
            </a:pPr>
            <a:r>
              <a:rPr lang="ru-RU" dirty="0"/>
              <a:t>- интеллектуальный двойник Вернер;</a:t>
            </a:r>
          </a:p>
          <a:p>
            <a:pPr marL="45720" indent="0">
              <a:buNone/>
            </a:pPr>
            <a:r>
              <a:rPr lang="ru-RU" dirty="0"/>
              <a:t>- эмоциональный двойник </a:t>
            </a:r>
            <a:r>
              <a:rPr lang="ru-RU" dirty="0" err="1"/>
              <a:t>Вулич</a:t>
            </a:r>
            <a:r>
              <a:rPr lang="ru-RU" dirty="0"/>
              <a:t> (с Печориным сближает психология игры).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 героя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2972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/>
          <a:lstStyle/>
          <a:p>
            <a:r>
              <a:rPr lang="ru-RU" dirty="0"/>
              <a:t>Принцип </a:t>
            </a:r>
            <a:r>
              <a:rPr lang="ru-RU" dirty="0" smtClean="0"/>
              <a:t>зеркальности в романе «Евгений Онегин»: </a:t>
            </a:r>
            <a:r>
              <a:rPr lang="ru-RU" dirty="0"/>
              <a:t>симметрия событий (встреча героев, чувства Татьяны, письмо, отповедь Онегина; встреча спустя два года, влюблённость Онегина, письмо, признание, исповедь и отповедь)</a:t>
            </a:r>
          </a:p>
          <a:p>
            <a:r>
              <a:rPr lang="ru-RU" dirty="0" smtClean="0"/>
              <a:t>Принцип </a:t>
            </a:r>
            <a:r>
              <a:rPr lang="ru-RU" dirty="0" err="1" smtClean="0"/>
              <a:t>концентрики</a:t>
            </a:r>
            <a:r>
              <a:rPr lang="ru-RU" dirty="0" smtClean="0"/>
              <a:t> в </a:t>
            </a:r>
            <a:r>
              <a:rPr lang="ru-RU" dirty="0"/>
              <a:t>«пасхальном» рассказе «Студент</a:t>
            </a:r>
            <a:r>
              <a:rPr lang="ru-RU" dirty="0" smtClean="0"/>
              <a:t>». История </a:t>
            </a:r>
            <a:r>
              <a:rPr lang="ru-RU" dirty="0"/>
              <a:t>души Ивана Великопольского – движение к </a:t>
            </a:r>
            <a:r>
              <a:rPr lang="ru-RU" dirty="0" smtClean="0"/>
              <a:t>воскресению.</a:t>
            </a:r>
          </a:p>
          <a:p>
            <a:r>
              <a:rPr lang="ru-RU" dirty="0" smtClean="0"/>
              <a:t>Принцип антитезы: </a:t>
            </a:r>
            <a:r>
              <a:rPr lang="ru-RU" dirty="0"/>
              <a:t>противопоставление пространств, героев, образов; ретроспектива – детство </a:t>
            </a:r>
            <a:r>
              <a:rPr lang="ru-RU" dirty="0" smtClean="0"/>
              <a:t>Обломова. </a:t>
            </a:r>
            <a:r>
              <a:rPr lang="ru-RU" dirty="0"/>
              <a:t>Постепенное омертвление души героя, угасание сил, вплоть до физического ухода.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композиция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3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Фрагментарность, </a:t>
            </a:r>
            <a:r>
              <a:rPr lang="ru-RU" dirty="0" err="1"/>
              <a:t>монтажность</a:t>
            </a:r>
            <a:r>
              <a:rPr lang="ru-RU" dirty="0"/>
              <a:t> как принципы композиции и </a:t>
            </a:r>
            <a:r>
              <a:rPr lang="ru-RU" dirty="0" smtClean="0"/>
              <a:t>в поэме А. А. Ахматовой «Реквием» и вместе </a:t>
            </a:r>
            <a:r>
              <a:rPr lang="ru-RU" dirty="0"/>
              <a:t>с тем цельность эпического сюжета, соединение частей с помощью образа лирической героини, чьё психологическое состояние проецируется на евангельскую историю (прозаическое вступление, стихотворный эпиграф, посвящение, основная часть – 10 стихотворений, двухчастный эпилог).</a:t>
            </a:r>
          </a:p>
          <a:p>
            <a:r>
              <a:rPr lang="ru-RU" dirty="0"/>
              <a:t>Композиционная организация </a:t>
            </a:r>
            <a:r>
              <a:rPr lang="ru-RU" dirty="0" smtClean="0"/>
              <a:t>поэмы А. Т. Твардовского «Василий Теркин»: </a:t>
            </a:r>
            <a:r>
              <a:rPr lang="ru-RU" dirty="0"/>
              <a:t>симметричность первой и второй частей («На привале» - «В бане», «Переправа» - «На Днепре», «Два солдата» - «Дед и баба», «Поединок» - «Смерть и воин»).</a:t>
            </a:r>
          </a:p>
          <a:p>
            <a:r>
              <a:rPr lang="ru-RU" dirty="0" err="1"/>
              <a:t>Хроникальность</a:t>
            </a:r>
            <a:r>
              <a:rPr lang="ru-RU" dirty="0"/>
              <a:t>, свобода, замкнутость (законченность каждой главки), сквозные мотивы: «мать-земля моя родная», «мы в ответе за народ и за всё на свете».</a:t>
            </a:r>
          </a:p>
          <a:p>
            <a:r>
              <a:rPr lang="ru-RU" dirty="0"/>
              <a:t>10 глав – лирический монолог автора, 20 глав – сюжетное действие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композиция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7468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«Горе от ума» А. С. Грибоедова:</a:t>
            </a:r>
          </a:p>
          <a:p>
            <a:pPr marL="45720" indent="0">
              <a:buNone/>
            </a:pPr>
            <a:r>
              <a:rPr lang="ru-RU" dirty="0" smtClean="0"/>
              <a:t>- </a:t>
            </a:r>
            <a:r>
              <a:rPr lang="ru-RU" dirty="0"/>
              <a:t>двойники Чацкого (князь Фёдор, племянник княгини </a:t>
            </a:r>
            <a:r>
              <a:rPr lang="ru-RU" dirty="0" err="1"/>
              <a:t>Тугоуховской</a:t>
            </a:r>
            <a:r>
              <a:rPr lang="ru-RU" dirty="0"/>
              <a:t>, двоюродный брат Скалозуба);</a:t>
            </a:r>
          </a:p>
          <a:p>
            <a:pPr marL="45720" indent="0">
              <a:buNone/>
            </a:pPr>
            <a:r>
              <a:rPr lang="ru-RU" dirty="0"/>
              <a:t>- </a:t>
            </a:r>
            <a:r>
              <a:rPr lang="ru-RU" dirty="0" err="1"/>
              <a:t>антидвойники</a:t>
            </a:r>
            <a:r>
              <a:rPr lang="ru-RU" dirty="0"/>
              <a:t> (пародия на Чацкого – Репетилов);</a:t>
            </a:r>
          </a:p>
          <a:p>
            <a:pPr marL="45720" indent="0">
              <a:buNone/>
            </a:pPr>
            <a:r>
              <a:rPr lang="ru-RU" dirty="0"/>
              <a:t>- </a:t>
            </a:r>
            <a:r>
              <a:rPr lang="ru-RU" dirty="0" err="1"/>
              <a:t>внесценические</a:t>
            </a:r>
            <a:r>
              <a:rPr lang="ru-RU" dirty="0"/>
              <a:t> персонажи (49, среди них - Максим Петрович, Татьяна Юрьевна, Марья Алексеевна, Кузьма Петрович, в том числе двойники Чацкого)</a:t>
            </a:r>
          </a:p>
          <a:p>
            <a:endParaRPr lang="ru-RU" dirty="0" smtClean="0"/>
          </a:p>
          <a:p>
            <a:r>
              <a:rPr lang="ru-RU" dirty="0" smtClean="0"/>
              <a:t>«Капитанская дочка» А. С. Пушкина: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- идейный </a:t>
            </a:r>
            <a:r>
              <a:rPr lang="ru-RU" dirty="0"/>
              <a:t>и художественный центр исторической повести – Маша </a:t>
            </a:r>
            <a:r>
              <a:rPr lang="ru-RU" dirty="0" smtClean="0"/>
              <a:t>Миронова; 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- в </a:t>
            </a:r>
            <a:r>
              <a:rPr lang="ru-RU" dirty="0"/>
              <a:t>основе системы персонажей – принцип антитезы (Екатерина  </a:t>
            </a:r>
            <a:r>
              <a:rPr lang="en-US" dirty="0"/>
              <a:t>II</a:t>
            </a:r>
            <a:r>
              <a:rPr lang="ru-RU" dirty="0"/>
              <a:t> – Пугачёв, Гринёв – Швабрин, Пугачёв – оренбургские генералы</a:t>
            </a:r>
            <a:r>
              <a:rPr lang="ru-RU" dirty="0" smtClean="0"/>
              <a:t>).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Система персонажей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9692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/>
          </a:bodyPr>
          <a:lstStyle/>
          <a:p>
            <a:r>
              <a:rPr lang="ru-RU" dirty="0" smtClean="0"/>
              <a:t>«Герой нашего времени» как первый социально-психологический роман в русской литературе;</a:t>
            </a:r>
          </a:p>
          <a:p>
            <a:r>
              <a:rPr lang="ru-RU" dirty="0" smtClean="0"/>
              <a:t>«тайный психологизм» И. С. Тургенева;</a:t>
            </a:r>
          </a:p>
          <a:p>
            <a:r>
              <a:rPr lang="ru-RU" dirty="0"/>
              <a:t>и</a:t>
            </a:r>
            <a:r>
              <a:rPr lang="ru-RU" dirty="0" smtClean="0"/>
              <a:t>дейно-художественная </a:t>
            </a:r>
            <a:r>
              <a:rPr lang="ru-RU" dirty="0"/>
              <a:t>значимость снов Раскольникова – отражение психологического состояния героя:</a:t>
            </a:r>
          </a:p>
          <a:p>
            <a:pPr marL="288000" indent="0">
              <a:buNone/>
            </a:pPr>
            <a:r>
              <a:rPr lang="ru-RU" dirty="0"/>
              <a:t>- сон о лошади (наказание до преступления – предупреждение),</a:t>
            </a:r>
          </a:p>
          <a:p>
            <a:pPr marL="288000" indent="0">
              <a:buNone/>
            </a:pPr>
            <a:r>
              <a:rPr lang="ru-RU" dirty="0"/>
              <a:t>- сон о смеющейся старухе (возмездие),</a:t>
            </a:r>
          </a:p>
          <a:p>
            <a:pPr marL="288000" indent="0">
              <a:buNone/>
            </a:pPr>
            <a:r>
              <a:rPr lang="ru-RU" dirty="0"/>
              <a:t>- сон-видение на каторге (антиутопия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«диалектика </a:t>
            </a:r>
            <a:r>
              <a:rPr lang="ru-RU" dirty="0"/>
              <a:t>души» </a:t>
            </a:r>
            <a:r>
              <a:rPr lang="ru-RU" dirty="0" smtClean="0"/>
              <a:t>Л. Н. Толстого (термин </a:t>
            </a:r>
            <a:r>
              <a:rPr lang="ru-RU" dirty="0" err="1"/>
              <a:t>Н.Г.Чернышевского</a:t>
            </a:r>
            <a:r>
              <a:rPr lang="ru-RU" dirty="0"/>
              <a:t>) – сложная психологическая жизнь человека, внутренняя работа, которая выражается через поступки, внутренние монологи, жесты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психологизм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6067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Воплощение в Иване </a:t>
            </a:r>
            <a:r>
              <a:rPr lang="ru-RU" dirty="0" err="1"/>
              <a:t>Флягине</a:t>
            </a:r>
            <a:r>
              <a:rPr lang="ru-RU" dirty="0"/>
              <a:t> </a:t>
            </a:r>
            <a:r>
              <a:rPr lang="ru-RU" dirty="0" smtClean="0"/>
              <a:t>(«Очарованный странник </a:t>
            </a:r>
          </a:p>
          <a:p>
            <a:pPr marL="45720" indent="0">
              <a:buNone/>
            </a:pPr>
            <a:r>
              <a:rPr lang="ru-RU" dirty="0" smtClean="0"/>
              <a:t>Н. С. Лескова) основных </a:t>
            </a:r>
            <a:r>
              <a:rPr lang="ru-RU" dirty="0"/>
              <a:t>черт русского национального характера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r>
              <a:rPr lang="ru-RU" dirty="0"/>
              <a:t>анархизм души – готовность к подчинению,</a:t>
            </a:r>
          </a:p>
          <a:p>
            <a:r>
              <a:rPr lang="ru-RU" dirty="0"/>
              <a:t>доброта – склонность к насилию, </a:t>
            </a:r>
          </a:p>
          <a:p>
            <a:r>
              <a:rPr lang="ru-RU" dirty="0"/>
              <a:t>жалость – жестокость, </a:t>
            </a:r>
          </a:p>
          <a:p>
            <a:r>
              <a:rPr lang="ru-RU" dirty="0"/>
              <a:t>деспотизм – вольность, </a:t>
            </a:r>
          </a:p>
          <a:p>
            <a:r>
              <a:rPr lang="ru-RU" dirty="0"/>
              <a:t>национализм – </a:t>
            </a:r>
            <a:r>
              <a:rPr lang="ru-RU" dirty="0" err="1"/>
              <a:t>всечеловечность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Судьба талантливого тульского оружейника в сказе «Левша</a:t>
            </a:r>
            <a:r>
              <a:rPr lang="ru-RU" dirty="0" smtClean="0"/>
              <a:t>». Образ </a:t>
            </a:r>
            <a:r>
              <a:rPr lang="ru-RU" dirty="0"/>
              <a:t>безымянного мастера, совмещая достоинства и недостатки простого </a:t>
            </a:r>
            <a:r>
              <a:rPr lang="ru-RU" dirty="0" smtClean="0"/>
              <a:t>человека, воплощает </a:t>
            </a:r>
            <a:r>
              <a:rPr lang="ru-RU" dirty="0"/>
              <a:t>народное искусство, </a:t>
            </a:r>
            <a:r>
              <a:rPr lang="ru-RU" dirty="0" smtClean="0"/>
              <a:t>Его </a:t>
            </a:r>
            <a:r>
              <a:rPr lang="ru-RU" dirty="0"/>
              <a:t>жизнь – результат равнодушия государственной системы к </a:t>
            </a:r>
            <a:r>
              <a:rPr lang="ru-RU" dirty="0" smtClean="0"/>
              <a:t>личности. </a:t>
            </a:r>
            <a:r>
              <a:rPr lang="ru-RU" dirty="0"/>
              <a:t>Облик патриота мифологизирован в образе генерала Платова.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народность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24414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Главный герой </a:t>
            </a:r>
            <a:r>
              <a:rPr lang="ru-RU" dirty="0" smtClean="0"/>
              <a:t>поэмы А. Т. Твардовского «Василий Теркин» как </a:t>
            </a:r>
            <a:r>
              <a:rPr lang="ru-RU" dirty="0"/>
              <a:t>отражение русского национального характера («тёртый жизнью человек», рубаха-парень, балагур, весельчак, гармонист, типичный солдат - «просто парень сам собой он обыкновенный», такой, как все, и вместе с тем герой, подбивший из винтовки самолёт).</a:t>
            </a:r>
          </a:p>
          <a:p>
            <a:r>
              <a:rPr lang="ru-RU" dirty="0"/>
              <a:t>Фольклорные черты образа (соотнесённость с героем социально–бытовой сказки, умелым, ловким)</a:t>
            </a:r>
          </a:p>
          <a:p>
            <a:r>
              <a:rPr lang="ru-RU" dirty="0"/>
              <a:t>Монументальность, обобщённость образа – «русский чудо-человек».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народность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588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лассицизм (творчество Д. И. Фонвизина, Г. Р. Державина)</a:t>
            </a:r>
          </a:p>
          <a:p>
            <a:r>
              <a:rPr lang="ru-RU" dirty="0"/>
              <a:t>сентиментализм (</a:t>
            </a:r>
            <a:r>
              <a:rPr lang="ru-RU" dirty="0" smtClean="0"/>
              <a:t>творчество </a:t>
            </a:r>
            <a:r>
              <a:rPr lang="ru-RU" dirty="0"/>
              <a:t>Н</a:t>
            </a:r>
            <a:r>
              <a:rPr lang="ru-RU" dirty="0" smtClean="0"/>
              <a:t>. М. Карамзина)</a:t>
            </a:r>
          </a:p>
          <a:p>
            <a:r>
              <a:rPr lang="ru-RU" dirty="0"/>
              <a:t>романтизм (творчество В</a:t>
            </a:r>
            <a:r>
              <a:rPr lang="ru-RU" dirty="0" smtClean="0"/>
              <a:t>. А. Жуковского, ранних </a:t>
            </a:r>
          </a:p>
          <a:p>
            <a:pPr marL="288000" indent="0">
              <a:buNone/>
            </a:pPr>
            <a:r>
              <a:rPr lang="ru-RU" dirty="0" smtClean="0"/>
              <a:t>А. С. Пушкина и М. Ю. Лермонтова), </a:t>
            </a:r>
            <a:r>
              <a:rPr lang="ru-RU" dirty="0"/>
              <a:t>неоромантизм (творчество </a:t>
            </a:r>
            <a:r>
              <a:rPr lang="ru-RU" dirty="0" smtClean="0"/>
              <a:t>раннего М. Горького)</a:t>
            </a:r>
          </a:p>
          <a:p>
            <a:r>
              <a:rPr lang="ru-RU" dirty="0"/>
              <a:t>р</a:t>
            </a:r>
            <a:r>
              <a:rPr lang="ru-RU" dirty="0" smtClean="0"/>
              <a:t>еализм (</a:t>
            </a:r>
            <a:r>
              <a:rPr lang="ru-RU" dirty="0"/>
              <a:t>творчество </a:t>
            </a:r>
            <a:r>
              <a:rPr lang="ru-RU" dirty="0" smtClean="0"/>
              <a:t>А. С. Грибоедова, зрелых </a:t>
            </a:r>
            <a:r>
              <a:rPr lang="ru-RU" dirty="0"/>
              <a:t>А. С. </a:t>
            </a:r>
            <a:r>
              <a:rPr lang="ru-RU" dirty="0" smtClean="0"/>
              <a:t>Пушкина, М</a:t>
            </a:r>
            <a:r>
              <a:rPr lang="ru-RU" dirty="0"/>
              <a:t>. Ю. </a:t>
            </a:r>
            <a:r>
              <a:rPr lang="ru-RU" dirty="0" smtClean="0"/>
              <a:t>Лермонтова, Н. В. Гоголя; А. Н. </a:t>
            </a:r>
            <a:r>
              <a:rPr lang="ru-RU" dirty="0"/>
              <a:t>О</a:t>
            </a:r>
            <a:r>
              <a:rPr lang="ru-RU" dirty="0" smtClean="0"/>
              <a:t>стровского, И. А. Гончарова, И.С. Тургенева, Ф. М. Достоевского, Л. Н. Толстого, А. П. Чехова, И. А. Бунина, М. А. Шолохова, А. И. Солженицына и др.)</a:t>
            </a:r>
          </a:p>
          <a:p>
            <a:r>
              <a:rPr lang="ru-RU" dirty="0"/>
              <a:t>м</a:t>
            </a:r>
            <a:r>
              <a:rPr lang="ru-RU" dirty="0" smtClean="0"/>
              <a:t>одернизм: символизм </a:t>
            </a:r>
            <a:r>
              <a:rPr lang="ru-RU" dirty="0"/>
              <a:t>(творчество А</a:t>
            </a:r>
            <a:r>
              <a:rPr lang="ru-RU" dirty="0" smtClean="0"/>
              <a:t>. А. Блока), акмеизм </a:t>
            </a:r>
            <a:r>
              <a:rPr lang="ru-RU" dirty="0"/>
              <a:t>(творчество </a:t>
            </a:r>
            <a:r>
              <a:rPr lang="ru-RU" dirty="0" smtClean="0"/>
              <a:t>ранних А. А. Ахматовой, О. Э. Мандельштама), футуризм </a:t>
            </a:r>
            <a:r>
              <a:rPr lang="ru-RU" dirty="0"/>
              <a:t>(творчество </a:t>
            </a:r>
            <a:r>
              <a:rPr lang="ru-RU" dirty="0" smtClean="0"/>
              <a:t>раннего В. В. Маяковского)</a:t>
            </a:r>
          </a:p>
          <a:p>
            <a:r>
              <a:rPr lang="ru-RU" dirty="0" smtClean="0"/>
              <a:t>постмодернизм </a:t>
            </a:r>
            <a:r>
              <a:rPr lang="ru-RU" dirty="0"/>
              <a:t>(творчество А</a:t>
            </a:r>
            <a:r>
              <a:rPr lang="ru-RU" dirty="0" smtClean="0"/>
              <a:t>. Г. </a:t>
            </a:r>
            <a:r>
              <a:rPr lang="ru-RU" dirty="0" err="1" smtClean="0"/>
              <a:t>Битова</a:t>
            </a:r>
            <a:r>
              <a:rPr lang="ru-RU" dirty="0" smtClean="0"/>
              <a:t>, И. А. Бродского)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Литературное направление </a:t>
            </a:r>
            <a:br>
              <a:rPr lang="ru-RU" b="1" dirty="0" smtClean="0"/>
            </a:br>
            <a:r>
              <a:rPr lang="ru-RU" b="1" dirty="0" smtClean="0"/>
              <a:t>литературное течение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78142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Отражение противоречий жизни российского общества после реформы 1861 г. («Кому на Руси жить хорошо»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Н. А. Некрасова)</a:t>
            </a:r>
          </a:p>
          <a:p>
            <a:r>
              <a:rPr lang="ru-RU" dirty="0"/>
              <a:t>Отражение противоречий жизни российского </a:t>
            </a:r>
            <a:r>
              <a:rPr lang="ru-RU" dirty="0" smtClean="0"/>
              <a:t>общества накануне революции 1905 г. (пьеса М. Горького «На дне»)</a:t>
            </a:r>
          </a:p>
          <a:p>
            <a:r>
              <a:rPr lang="ru-RU" dirty="0" smtClean="0"/>
              <a:t>Исторические сюжеты «Слова о полку Игореве», «Капитанской дочки» А. С. Пушкина, «Песни про… купца Калашникова» М. Ю. Лермонтова, «Войны и мира» Л. Н. Толстого, «Тихого Дона»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М. А. Шолохова и др.)</a:t>
            </a:r>
          </a:p>
          <a:p>
            <a:r>
              <a:rPr lang="ru-RU" dirty="0"/>
              <a:t>Ода </a:t>
            </a:r>
            <a:r>
              <a:rPr lang="ru-RU" dirty="0" smtClean="0"/>
              <a:t>О. Э. Мандельштама «Сумерки </a:t>
            </a:r>
            <a:r>
              <a:rPr lang="ru-RU" dirty="0"/>
              <a:t>свободы» (1918).</a:t>
            </a:r>
          </a:p>
          <a:p>
            <a:pPr marL="288000" indent="0">
              <a:buNone/>
            </a:pPr>
            <a:r>
              <a:rPr lang="ru-RU" dirty="0"/>
              <a:t>Историческое осмысление грандиозных  событий: «корабль времени» идёт ко дну, страшны «роковое бремя» и «невыносимый гнёт» власти. Поворот руля символизирует переломный момент в судьбе страны – революцию. Поэт согласен на эксперимент, но призывает помнить и в «</a:t>
            </a:r>
            <a:r>
              <a:rPr lang="ru-RU" dirty="0" err="1"/>
              <a:t>летейской</a:t>
            </a:r>
            <a:r>
              <a:rPr lang="ru-RU" dirty="0"/>
              <a:t> стуже» (вечности), что «десяти небес нам стоила земля».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историзм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3287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Эпичность «Войны и мира»: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- всесторонняя картина мира, преломлённая в крупных исторических событиях и судьбах отдельных героев,</a:t>
            </a:r>
          </a:p>
          <a:p>
            <a:pPr marL="45720" indent="0">
              <a:buNone/>
            </a:pPr>
            <a:r>
              <a:rPr lang="ru-RU" dirty="0"/>
              <a:t>- широкие географические рамки (Россия, Европа),</a:t>
            </a:r>
          </a:p>
          <a:p>
            <a:pPr marL="45720" indent="0">
              <a:buNone/>
            </a:pPr>
            <a:r>
              <a:rPr lang="ru-RU" dirty="0"/>
              <a:t>- исторические лица в числе персонажей,</a:t>
            </a:r>
          </a:p>
          <a:p>
            <a:pPr marL="45720" indent="0">
              <a:buNone/>
            </a:pPr>
            <a:r>
              <a:rPr lang="ru-RU" dirty="0"/>
              <a:t>- масштабный социальный срез (царский двор, аристократия, крестьянский мир),</a:t>
            </a:r>
          </a:p>
          <a:p>
            <a:pPr marL="45720" indent="0">
              <a:buNone/>
            </a:pPr>
            <a:r>
              <a:rPr lang="ru-RU" dirty="0"/>
              <a:t>- идеализация народа, психологический параллелизм с миром природы</a:t>
            </a:r>
          </a:p>
          <a:p>
            <a:r>
              <a:rPr lang="ru-RU" dirty="0" smtClean="0"/>
              <a:t>Эпопея </a:t>
            </a:r>
            <a:r>
              <a:rPr lang="ru-RU" dirty="0"/>
              <a:t>«Тихий Дон» (1928 – 1940) – монументальное по охвату исторических событий произведение, отражающее закономерности исторического процесса и явлений народной жизни.</a:t>
            </a:r>
          </a:p>
          <a:p>
            <a:r>
              <a:rPr lang="ru-RU" dirty="0"/>
              <a:t>Художественное время: май 1912 – март 1922 (первая мировая война, две революции, гражданская война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историзм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4833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/>
          </a:bodyPr>
          <a:lstStyle/>
          <a:p>
            <a:r>
              <a:rPr lang="ru-RU" dirty="0"/>
              <a:t>Сб. «Вечера на хуторе близ Диканьки» (1831 – 1832) (в основе украинский фольклор, народные песни, обычаи).</a:t>
            </a:r>
          </a:p>
          <a:p>
            <a:r>
              <a:rPr lang="ru-RU" dirty="0"/>
              <a:t>Юмор как художественный приём (основан на жизнерадостности – необходимой, естественной стороне бытия)</a:t>
            </a:r>
          </a:p>
          <a:p>
            <a:r>
              <a:rPr lang="ru-RU" dirty="0"/>
              <a:t>Приёмы комического </a:t>
            </a:r>
            <a:r>
              <a:rPr lang="ru-RU" dirty="0" smtClean="0"/>
              <a:t>изображения в комедии «Ревизор»: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- гипербола (сцена вранья Хлестакова);</a:t>
            </a:r>
          </a:p>
          <a:p>
            <a:pPr marL="45720" indent="0">
              <a:buNone/>
            </a:pPr>
            <a:r>
              <a:rPr lang="ru-RU" dirty="0"/>
              <a:t>- гротеск (взятки борзыми щенками);</a:t>
            </a:r>
          </a:p>
          <a:p>
            <a:pPr marL="45720" indent="0">
              <a:buNone/>
            </a:pPr>
            <a:r>
              <a:rPr lang="ru-RU" dirty="0"/>
              <a:t>- алогизм (характеристика судьи: «В детстве мамка его ушибла, и с тех пор от него отдаёт немного </a:t>
            </a:r>
            <a:r>
              <a:rPr lang="ru-RU" dirty="0" err="1"/>
              <a:t>водкою</a:t>
            </a:r>
            <a:r>
              <a:rPr lang="ru-RU" dirty="0"/>
              <a:t>…»)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комическое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1143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Главный художественный приём </a:t>
            </a:r>
            <a:r>
              <a:rPr lang="ru-RU" dirty="0" smtClean="0"/>
              <a:t>романа «История одного города» М. Е. Салтыкова-Щедрина – </a:t>
            </a:r>
            <a:r>
              <a:rPr lang="ru-RU" dirty="0"/>
              <a:t>гротеск (фантастическое преувеличение, доводящее жизненную нелепость до комедийного абсурда).</a:t>
            </a:r>
          </a:p>
          <a:p>
            <a:r>
              <a:rPr lang="ru-RU" dirty="0"/>
              <a:t>«Органчик» в голове градоначальника Брудастого – метафора механического проводника определённой политики (играл две музыкальные пьесы «Раз-зорю!» и «Не потерплю!»).</a:t>
            </a:r>
          </a:p>
          <a:p>
            <a:r>
              <a:rPr lang="ru-RU" dirty="0"/>
              <a:t>Образ властного идиота Угрюм-Бурчеева, который не знал препятствий (ужасен, непреклонен, действовал с регулярностью часового механизма).</a:t>
            </a:r>
          </a:p>
          <a:p>
            <a:r>
              <a:rPr lang="ru-RU" dirty="0"/>
              <a:t>Сатирический образ кремлёвского горца, чьи «толстые пальцы, как черви, жирны», «тараканьи смеются усища», «что ни казнь у него, то малина» в стихотворении «Мы живём, под собою не чуя страны</a:t>
            </a:r>
            <a:r>
              <a:rPr lang="ru-RU" dirty="0" smtClean="0"/>
              <a:t>…» О. Э. Мандельштама.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комическое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3941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Хорей («Зимний вечер» А. С. Пушкина, «Утес» </a:t>
            </a:r>
          </a:p>
          <a:p>
            <a:pPr marL="4572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М. Ю. Лермонтова, «Шепот, робкое дыханье…» </a:t>
            </a:r>
          </a:p>
          <a:p>
            <a:pPr marL="4572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А. А. Фета)</a:t>
            </a:r>
          </a:p>
          <a:p>
            <a:r>
              <a:rPr lang="ru-RU" sz="2400" dirty="0"/>
              <a:t>Ямб («Два великана» М. Ю. Лермонтова)</a:t>
            </a:r>
          </a:p>
          <a:p>
            <a:endParaRPr lang="ru-RU" sz="2400" dirty="0" smtClean="0"/>
          </a:p>
          <a:p>
            <a:r>
              <a:rPr lang="ru-RU" sz="2400" dirty="0" smtClean="0"/>
              <a:t>Дактиль («Тучи» М. Ю. Лермонтова)</a:t>
            </a:r>
          </a:p>
          <a:p>
            <a:r>
              <a:rPr lang="ru-RU" sz="2400" dirty="0" smtClean="0"/>
              <a:t>Амфибрахий («Песнь о вещем </a:t>
            </a:r>
            <a:r>
              <a:rPr lang="ru-RU" sz="2400" dirty="0"/>
              <a:t>Олеге» А. С. </a:t>
            </a:r>
            <a:r>
              <a:rPr lang="ru-RU" sz="2400" dirty="0" smtClean="0"/>
              <a:t>Пушкина)</a:t>
            </a:r>
          </a:p>
          <a:p>
            <a:r>
              <a:rPr lang="ru-RU" sz="2400" dirty="0" smtClean="0"/>
              <a:t>Анапест («Тройка» Н. А. Некрасова, «Вечер» А. А. Фета)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Стихотворные размеры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5687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И. А. Гончаров «</a:t>
            </a:r>
            <a:r>
              <a:rPr lang="ru-RU" dirty="0" err="1" smtClean="0"/>
              <a:t>Мильон</a:t>
            </a:r>
            <a:r>
              <a:rPr lang="ru-RU" dirty="0" smtClean="0"/>
              <a:t> терзаний» (о «Горе от ума» А. </a:t>
            </a:r>
            <a:r>
              <a:rPr lang="ru-RU" dirty="0"/>
              <a:t>С</a:t>
            </a:r>
            <a:r>
              <a:rPr lang="ru-RU" dirty="0" smtClean="0"/>
              <a:t>. Грибоедова)</a:t>
            </a:r>
          </a:p>
          <a:p>
            <a:r>
              <a:rPr lang="ru-RU" dirty="0" smtClean="0"/>
              <a:t>В. Г. Белинский (статьи о творчестве А. С. Пушкина, М. Ю. Лермонтова)</a:t>
            </a:r>
          </a:p>
          <a:p>
            <a:r>
              <a:rPr lang="ru-RU" dirty="0"/>
              <a:t>Н</a:t>
            </a:r>
            <a:r>
              <a:rPr lang="ru-RU" dirty="0" smtClean="0"/>
              <a:t>. </a:t>
            </a:r>
            <a:r>
              <a:rPr lang="ru-RU" dirty="0"/>
              <a:t>А</a:t>
            </a:r>
            <a:r>
              <a:rPr lang="ru-RU" dirty="0" smtClean="0"/>
              <a:t>. Добролюбов «Что такое обломовщина» (о романе И. А. Гончарова «Обломов»), «Тёмное царство», «Луч света в тёмном царстве» (о драме А. Н. Островского «Гроза»), «Когда же придет настоящий день</a:t>
            </a:r>
            <a:r>
              <a:rPr lang="ru-RU" dirty="0"/>
              <a:t>» (о романе И. С. Тургенева «Отцы и дети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Д. И. Писарев «Реалисты» (о романе И. С. Тургенева «Отцы и дети»), «Мотивы русской драмы»</a:t>
            </a:r>
            <a:r>
              <a:rPr lang="ru-RU" dirty="0"/>
              <a:t> (о драме А. Н. Островского «Гроза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М. А. Антонович «</a:t>
            </a:r>
            <a:r>
              <a:rPr lang="ru-RU" dirty="0" err="1" smtClean="0"/>
              <a:t>Асмодей</a:t>
            </a:r>
            <a:r>
              <a:rPr lang="ru-RU" dirty="0" smtClean="0"/>
              <a:t> нашего времени» (о </a:t>
            </a:r>
            <a:r>
              <a:rPr lang="ru-RU" dirty="0"/>
              <a:t>романе И. С. Тургенева «Отцы и дети</a:t>
            </a:r>
            <a:r>
              <a:rPr lang="ru-RU" dirty="0" smtClean="0"/>
              <a:t>»)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Литературная критика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428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. А. Добролюбов </a:t>
            </a:r>
            <a:r>
              <a:rPr lang="ru-RU" dirty="0"/>
              <a:t>увидел в самоубийстве Катерины протест против общественного уклада жизни (социальную драму), </a:t>
            </a:r>
            <a:endParaRPr lang="ru-RU" dirty="0" smtClean="0"/>
          </a:p>
          <a:p>
            <a:pPr marL="324000" indent="0">
              <a:buNone/>
            </a:pPr>
            <a:r>
              <a:rPr lang="ru-RU" dirty="0" smtClean="0"/>
              <a:t>Д. И. Писарев </a:t>
            </a:r>
            <a:r>
              <a:rPr lang="ru-RU" dirty="0"/>
              <a:t>рассматривал поступок героини как глупость, </a:t>
            </a:r>
            <a:r>
              <a:rPr lang="ru-RU" dirty="0" smtClean="0"/>
              <a:t>  а </a:t>
            </a:r>
            <a:r>
              <a:rPr lang="ru-RU" dirty="0"/>
              <a:t>пьесу определил как семейно-бытовую </a:t>
            </a:r>
            <a:r>
              <a:rPr lang="ru-RU" dirty="0" smtClean="0"/>
              <a:t>драму.</a:t>
            </a:r>
            <a:endParaRPr lang="ru-RU" dirty="0"/>
          </a:p>
          <a:p>
            <a:r>
              <a:rPr lang="ru-RU" dirty="0"/>
              <a:t>Обломовщина (вариант названия романа) – по мнению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Н. А. Добролюбова</a:t>
            </a:r>
            <a:r>
              <a:rPr lang="ru-RU" dirty="0"/>
              <a:t>, социальное явление, корни которого –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в  крепостническом </a:t>
            </a:r>
            <a:r>
              <a:rPr lang="ru-RU" dirty="0"/>
              <a:t>укладе.</a:t>
            </a:r>
          </a:p>
          <a:p>
            <a:r>
              <a:rPr lang="ru-RU" dirty="0"/>
              <a:t>Андрей </a:t>
            </a:r>
            <a:r>
              <a:rPr lang="ru-RU" dirty="0" err="1"/>
              <a:t>Штольц</a:t>
            </a:r>
            <a:r>
              <a:rPr lang="ru-RU" dirty="0"/>
              <a:t> – новый тип предпринимателя, деятельного человека. В критике образ получил неоднозначную оценку: Н</a:t>
            </a:r>
            <a:r>
              <a:rPr lang="ru-RU" dirty="0" smtClean="0"/>
              <a:t>. А. Добролюбов </a:t>
            </a:r>
            <a:r>
              <a:rPr lang="ru-RU" dirty="0"/>
              <a:t>назвал героя «машиной, методически работающей», Д</a:t>
            </a:r>
            <a:r>
              <a:rPr lang="ru-RU" dirty="0" smtClean="0"/>
              <a:t>. И. Писарев </a:t>
            </a:r>
            <a:r>
              <a:rPr lang="ru-RU" dirty="0"/>
              <a:t>отозвался  о нём ещё более резко – «искусно выточенная марионетка».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Литературная критика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4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400" dirty="0" smtClean="0"/>
              <a:t>Символика «Слова о полку Игореве»: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- аллегорические образы (жатва, пир – битва);</a:t>
            </a:r>
          </a:p>
          <a:p>
            <a:pPr marL="45720" indent="0">
              <a:buNone/>
            </a:pPr>
            <a:r>
              <a:rPr lang="ru-RU" sz="2400" dirty="0"/>
              <a:t>- символические образы и явления природного мира: ветер, солнце, степь, поле, реки, овраги, птицы; смена дня и ночи, затмение;</a:t>
            </a:r>
          </a:p>
          <a:p>
            <a:pPr marL="4572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противопоставленность</a:t>
            </a:r>
            <a:r>
              <a:rPr lang="ru-RU" sz="2400" dirty="0"/>
              <a:t> образов Родины и половецкой степи;</a:t>
            </a:r>
          </a:p>
          <a:p>
            <a:pPr marL="45720" indent="0">
              <a:buNone/>
            </a:pPr>
            <a:r>
              <a:rPr lang="ru-RU" sz="2400" dirty="0"/>
              <a:t>- знаковые эпизоды («золотое слово», вещий сон Святослава Киевского, плач Ярославны – обращение к природным стихиям: ветру, солнцу, Днепру);</a:t>
            </a:r>
          </a:p>
          <a:p>
            <a:pPr marL="45720" indent="0">
              <a:buNone/>
            </a:pPr>
            <a:r>
              <a:rPr lang="ru-RU" sz="2400" dirty="0"/>
              <a:t>- народно-поэтические эпитеты, метафоры, сравнения, рефрены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Поэтика поэмы А. А. Ахматовой «Реквием»: </a:t>
            </a:r>
            <a:r>
              <a:rPr lang="ru-RU" sz="2400" dirty="0"/>
              <a:t>образы-символы (крест, звезда, лёд, памятник), роль </a:t>
            </a:r>
            <a:r>
              <a:rPr lang="ru-RU" sz="2400" dirty="0" err="1"/>
              <a:t>колористики</a:t>
            </a:r>
            <a:r>
              <a:rPr lang="ru-RU" sz="2400" dirty="0"/>
              <a:t> (жёлтый, красный, чёрный), детали (кровавые сапоги, ключи, черные «</a:t>
            </a:r>
            <a:r>
              <a:rPr lang="ru-RU" sz="2400" dirty="0" err="1"/>
              <a:t>маруси</a:t>
            </a:r>
            <a:r>
              <a:rPr lang="ru-RU" sz="2400" dirty="0" smtClean="0"/>
              <a:t>»).</a:t>
            </a:r>
          </a:p>
          <a:p>
            <a:r>
              <a:rPr lang="ru-RU" sz="2400" dirty="0"/>
              <a:t>Символика </a:t>
            </a:r>
            <a:r>
              <a:rPr lang="ru-RU" sz="2400" dirty="0" smtClean="0"/>
              <a:t>романа М. А. Булгакова «Мастер и Маргарита»: </a:t>
            </a:r>
            <a:r>
              <a:rPr lang="ru-RU" sz="2400" dirty="0"/>
              <a:t>мотивы грозы, зноя, лунного света, ущербного солнца, расколотого в душной </a:t>
            </a:r>
            <a:r>
              <a:rPr lang="ru-RU" sz="2400" dirty="0" smtClean="0"/>
              <a:t>атмосфере.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Деталь, символ, подтекст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50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 грозы </a:t>
            </a:r>
            <a:r>
              <a:rPr lang="ru-RU" dirty="0" smtClean="0"/>
              <a:t>в одноименной пьесе А. Н. Островского – </a:t>
            </a:r>
            <a:r>
              <a:rPr lang="ru-RU" dirty="0"/>
              <a:t>ключевой (явление природы, страх, символ борьбы в душе Катерины).</a:t>
            </a:r>
          </a:p>
          <a:p>
            <a:r>
              <a:rPr lang="ru-RU" dirty="0"/>
              <a:t>Мотивы воли, свободы (отражение в образах птицы, воды).</a:t>
            </a:r>
          </a:p>
          <a:p>
            <a:r>
              <a:rPr lang="ru-RU" dirty="0"/>
              <a:t>Роль художественной детали (ключи, калитка как возможность войти в новую жизнь).</a:t>
            </a:r>
          </a:p>
          <a:p>
            <a:r>
              <a:rPr lang="ru-RU" dirty="0"/>
              <a:t>Фольклорные мотивы (песни-плачи, причитания, стилизация под народно-поэтическую образность снов, монологов героини).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Символика, подтекст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21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 numCol="2"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dirty="0"/>
              <a:t>XXIV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Тут был, однако, цвет столицы,</a:t>
            </a:r>
            <a:br>
              <a:rPr lang="ru-RU" dirty="0"/>
            </a:br>
            <a:r>
              <a:rPr lang="ru-RU" dirty="0"/>
              <a:t>И знать, и моды образцы,</a:t>
            </a:r>
            <a:br>
              <a:rPr lang="ru-RU" dirty="0"/>
            </a:br>
            <a:r>
              <a:rPr lang="ru-RU" dirty="0"/>
              <a:t>Везде встречаемые </a:t>
            </a:r>
            <a:r>
              <a:rPr lang="ru-RU" dirty="0" err="1"/>
              <a:t>лицы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Необходимые глупцы;</a:t>
            </a:r>
            <a:br>
              <a:rPr lang="ru-RU" dirty="0"/>
            </a:br>
            <a:r>
              <a:rPr lang="ru-RU" dirty="0"/>
              <a:t>Тут были дамы пожилые</a:t>
            </a:r>
            <a:br>
              <a:rPr lang="ru-RU" dirty="0"/>
            </a:br>
            <a:r>
              <a:rPr lang="ru-RU" dirty="0"/>
              <a:t>В чепцах и в розах, с виду злые;</a:t>
            </a:r>
            <a:br>
              <a:rPr lang="ru-RU" dirty="0"/>
            </a:br>
            <a:r>
              <a:rPr lang="ru-RU" dirty="0"/>
              <a:t>Тут было несколько девиц,</a:t>
            </a:r>
            <a:br>
              <a:rPr lang="ru-RU" dirty="0"/>
            </a:br>
            <a:r>
              <a:rPr lang="ru-RU" dirty="0"/>
              <a:t>Не улыбающихся лиц;</a:t>
            </a:r>
            <a:br>
              <a:rPr lang="ru-RU" dirty="0"/>
            </a:br>
            <a:r>
              <a:rPr lang="ru-RU" dirty="0"/>
              <a:t>Тут был посланник, говоривший</a:t>
            </a:r>
            <a:br>
              <a:rPr lang="ru-RU" dirty="0"/>
            </a:br>
            <a:r>
              <a:rPr lang="ru-RU" dirty="0"/>
              <a:t>О государственных делах;</a:t>
            </a:r>
            <a:br>
              <a:rPr lang="ru-RU" dirty="0"/>
            </a:br>
            <a:r>
              <a:rPr lang="ru-RU" dirty="0"/>
              <a:t>Тут был в душистых сединах</a:t>
            </a:r>
            <a:br>
              <a:rPr lang="ru-RU" dirty="0"/>
            </a:br>
            <a:r>
              <a:rPr lang="ru-RU" dirty="0"/>
              <a:t>Старик, по-старому шутивший:</a:t>
            </a:r>
            <a:br>
              <a:rPr lang="ru-RU" dirty="0"/>
            </a:br>
            <a:r>
              <a:rPr lang="ru-RU" dirty="0"/>
              <a:t>Отменно тонко и умно,</a:t>
            </a:r>
            <a:br>
              <a:rPr lang="ru-RU" dirty="0"/>
            </a:br>
            <a:r>
              <a:rPr lang="ru-RU" dirty="0"/>
              <a:t>Что нынче несколько смешно.</a:t>
            </a:r>
            <a:br>
              <a:rPr lang="ru-RU" dirty="0"/>
            </a:b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/>
              <a:t>XXV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 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Тут был на эпиграммы падкий,</a:t>
            </a:r>
            <a:br>
              <a:rPr lang="ru-RU" dirty="0"/>
            </a:br>
            <a:r>
              <a:rPr lang="ru-RU" dirty="0"/>
              <a:t>На всё сердитый господин:</a:t>
            </a:r>
            <a:br>
              <a:rPr lang="ru-RU" dirty="0"/>
            </a:br>
            <a:r>
              <a:rPr lang="ru-RU" dirty="0"/>
              <a:t>На чай хозяйский слишком сладкий,</a:t>
            </a:r>
            <a:br>
              <a:rPr lang="ru-RU" dirty="0"/>
            </a:br>
            <a:r>
              <a:rPr lang="ru-RU" dirty="0"/>
              <a:t>На плоскость дам, на тон мужчин,</a:t>
            </a:r>
            <a:br>
              <a:rPr lang="ru-RU" dirty="0"/>
            </a:br>
            <a:r>
              <a:rPr lang="ru-RU" dirty="0"/>
              <a:t>На толки про роман туманный,</a:t>
            </a:r>
            <a:br>
              <a:rPr lang="ru-RU" dirty="0"/>
            </a:br>
            <a:r>
              <a:rPr lang="ru-RU" dirty="0"/>
              <a:t>На вензель, двум сестрицам данный,</a:t>
            </a:r>
            <a:br>
              <a:rPr lang="ru-RU" dirty="0"/>
            </a:br>
            <a:r>
              <a:rPr lang="ru-RU" dirty="0"/>
              <a:t>На ложь журналов, на войну,</a:t>
            </a:r>
            <a:br>
              <a:rPr lang="ru-RU" dirty="0"/>
            </a:br>
            <a:r>
              <a:rPr lang="ru-RU" dirty="0"/>
              <a:t>На снег и на свою жену.</a:t>
            </a:r>
            <a:br>
              <a:rPr lang="ru-RU" dirty="0"/>
            </a:br>
            <a:r>
              <a:rPr lang="ru-RU" dirty="0"/>
              <a:t>.........................................................</a:t>
            </a:r>
            <a:br>
              <a:rPr lang="ru-RU" dirty="0"/>
            </a:br>
            <a:r>
              <a:rPr lang="ru-RU" dirty="0"/>
              <a:t>.........................................................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Тренировочный вариант</a:t>
            </a:r>
            <a:br>
              <a:rPr lang="ru-RU" b="1" dirty="0" smtClean="0"/>
            </a:br>
            <a:r>
              <a:rPr lang="ru-RU" b="1" dirty="0" smtClean="0"/>
              <a:t>часть 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429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Черты классицизма в комедии «Горе от ума»: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- принцип говорящих фамилий и имен (Молчалин, </a:t>
            </a:r>
            <a:r>
              <a:rPr lang="ru-RU" dirty="0" err="1"/>
              <a:t>Хлёстова</a:t>
            </a:r>
            <a:r>
              <a:rPr lang="ru-RU" dirty="0"/>
              <a:t>, Скалозуб),</a:t>
            </a:r>
          </a:p>
          <a:p>
            <a:pPr marL="45720" indent="0">
              <a:buNone/>
            </a:pPr>
            <a:r>
              <a:rPr lang="ru-RU" dirty="0"/>
              <a:t>- единство времени и места (одни сутки, дом Фамусова),</a:t>
            </a:r>
          </a:p>
          <a:p>
            <a:pPr marL="45720" indent="0">
              <a:buNone/>
            </a:pPr>
            <a:r>
              <a:rPr lang="ru-RU" dirty="0"/>
              <a:t>- амплуа (Чацкий – резонёр, Лиза – субретка, Молчалин – герой-любовник</a:t>
            </a:r>
            <a:r>
              <a:rPr lang="ru-RU" dirty="0" smtClean="0"/>
              <a:t>).</a:t>
            </a: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Ч</a:t>
            </a:r>
            <a:r>
              <a:rPr lang="ru-RU" dirty="0" smtClean="0"/>
              <a:t>ерты реализма в комедии «Горе от ума»: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- типизация и индивидуализация характеров, их многосторонность;</a:t>
            </a:r>
          </a:p>
          <a:p>
            <a:pPr marL="45720" indent="0">
              <a:buNone/>
            </a:pPr>
            <a:r>
              <a:rPr lang="ru-RU" dirty="0"/>
              <a:t>- типические обстоятельства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Художественный метод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0567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 numCol="2"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dirty="0"/>
              <a:t>XXVI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Тут был </a:t>
            </a:r>
            <a:r>
              <a:rPr lang="ru-RU" dirty="0" err="1"/>
              <a:t>Проласов</a:t>
            </a:r>
            <a:r>
              <a:rPr lang="ru-RU" dirty="0"/>
              <a:t>, заслуживший</a:t>
            </a:r>
            <a:br>
              <a:rPr lang="ru-RU" dirty="0"/>
            </a:br>
            <a:r>
              <a:rPr lang="ru-RU" dirty="0"/>
              <a:t>Известность низостью души,</a:t>
            </a:r>
            <a:br>
              <a:rPr lang="ru-RU" dirty="0"/>
            </a:br>
            <a:r>
              <a:rPr lang="ru-RU" dirty="0"/>
              <a:t>Во всех альбомах притупивший,</a:t>
            </a:r>
            <a:br>
              <a:rPr lang="ru-RU" dirty="0"/>
            </a:br>
            <a:r>
              <a:rPr lang="ru-RU" dirty="0" err="1"/>
              <a:t>St</a:t>
            </a:r>
            <a:r>
              <a:rPr lang="ru-RU" dirty="0"/>
              <a:t>.-</a:t>
            </a:r>
            <a:r>
              <a:rPr lang="ru-RU" dirty="0" err="1"/>
              <a:t>Priest</a:t>
            </a:r>
            <a:r>
              <a:rPr lang="ru-RU" dirty="0"/>
              <a:t>, твои карандаши;</a:t>
            </a:r>
            <a:br>
              <a:rPr lang="ru-RU" dirty="0"/>
            </a:br>
            <a:r>
              <a:rPr lang="ru-RU" dirty="0"/>
              <a:t>В дверях другой диктатор бальный</a:t>
            </a:r>
            <a:br>
              <a:rPr lang="ru-RU" dirty="0"/>
            </a:br>
            <a:r>
              <a:rPr lang="ru-RU" dirty="0"/>
              <a:t>Стоял </a:t>
            </a:r>
            <a:r>
              <a:rPr lang="ru-RU" dirty="0" err="1"/>
              <a:t>картинкою</a:t>
            </a:r>
            <a:r>
              <a:rPr lang="ru-RU" dirty="0"/>
              <a:t> журнальной,</a:t>
            </a:r>
            <a:br>
              <a:rPr lang="ru-RU" dirty="0"/>
            </a:br>
            <a:r>
              <a:rPr lang="ru-RU" dirty="0"/>
              <a:t>Румян, как вербный херувим,</a:t>
            </a:r>
            <a:br>
              <a:rPr lang="ru-RU" dirty="0"/>
            </a:br>
            <a:r>
              <a:rPr lang="ru-RU" dirty="0"/>
              <a:t>Затянут, нем и недвижим,</a:t>
            </a:r>
            <a:br>
              <a:rPr lang="ru-RU" dirty="0"/>
            </a:br>
            <a:r>
              <a:rPr lang="ru-RU" dirty="0"/>
              <a:t>И путешественник залётный,</a:t>
            </a:r>
            <a:br>
              <a:rPr lang="ru-RU" dirty="0"/>
            </a:br>
            <a:r>
              <a:rPr lang="ru-RU" dirty="0"/>
              <a:t>Перекрахмаленный нахал,</a:t>
            </a:r>
            <a:br>
              <a:rPr lang="ru-RU" dirty="0"/>
            </a:br>
            <a:r>
              <a:rPr lang="ru-RU" dirty="0"/>
              <a:t>В гостях улыбку возбуждал</a:t>
            </a:r>
            <a:br>
              <a:rPr lang="ru-RU" dirty="0"/>
            </a:br>
            <a:r>
              <a:rPr lang="ru-RU" dirty="0"/>
              <a:t>Своей </a:t>
            </a:r>
            <a:r>
              <a:rPr lang="ru-RU" dirty="0" err="1"/>
              <a:t>осанкою</a:t>
            </a:r>
            <a:r>
              <a:rPr lang="ru-RU" dirty="0"/>
              <a:t> </a:t>
            </a:r>
            <a:r>
              <a:rPr lang="ru-RU" dirty="0" err="1"/>
              <a:t>заботной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И молча обменённый взор</a:t>
            </a:r>
            <a:br>
              <a:rPr lang="ru-RU" dirty="0"/>
            </a:br>
            <a:r>
              <a:rPr lang="ru-RU" dirty="0"/>
              <a:t>Ему был общий приговор.</a:t>
            </a:r>
            <a:br>
              <a:rPr lang="ru-RU" dirty="0"/>
            </a:b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XXVII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 </a:t>
            </a:r>
            <a:endParaRPr lang="ru-RU" b="1" dirty="0"/>
          </a:p>
          <a:p>
            <a:pPr marL="45720" indent="0" fontAlgn="base">
              <a:buNone/>
            </a:pPr>
            <a:r>
              <a:rPr lang="ru-RU" dirty="0"/>
              <a:t>Но мой Онегин вечер целый</a:t>
            </a:r>
            <a:br>
              <a:rPr lang="ru-RU" dirty="0"/>
            </a:br>
            <a:r>
              <a:rPr lang="ru-RU" dirty="0"/>
              <a:t>Татьяной занят был одной,</a:t>
            </a:r>
            <a:br>
              <a:rPr lang="ru-RU" dirty="0"/>
            </a:br>
            <a:r>
              <a:rPr lang="ru-RU" dirty="0"/>
              <a:t>Не этой девочкой несмелой,</a:t>
            </a:r>
            <a:br>
              <a:rPr lang="ru-RU" dirty="0"/>
            </a:br>
            <a:r>
              <a:rPr lang="ru-RU" dirty="0"/>
              <a:t>Влюблённой, бедной и простой,</a:t>
            </a:r>
            <a:br>
              <a:rPr lang="ru-RU" dirty="0"/>
            </a:br>
            <a:r>
              <a:rPr lang="ru-RU" dirty="0"/>
              <a:t>Но равнодушною княгиней,</a:t>
            </a:r>
            <a:br>
              <a:rPr lang="ru-RU" dirty="0"/>
            </a:br>
            <a:r>
              <a:rPr lang="ru-RU" dirty="0"/>
              <a:t>Но неприступною богиней</a:t>
            </a:r>
            <a:br>
              <a:rPr lang="ru-RU" dirty="0"/>
            </a:br>
            <a:r>
              <a:rPr lang="ru-RU" dirty="0"/>
              <a:t>Роскошной, царственной Невы.</a:t>
            </a:r>
            <a:br>
              <a:rPr lang="ru-RU" dirty="0"/>
            </a:br>
            <a:r>
              <a:rPr lang="ru-RU" dirty="0"/>
              <a:t>О люди! все похожи вы</a:t>
            </a:r>
            <a:br>
              <a:rPr lang="ru-RU" dirty="0"/>
            </a:br>
            <a:r>
              <a:rPr lang="ru-RU" dirty="0"/>
              <a:t>На прародительницу </a:t>
            </a:r>
            <a:r>
              <a:rPr lang="ru-RU" dirty="0" err="1"/>
              <a:t>Эву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Что вам дано, то не влечёт,</a:t>
            </a:r>
            <a:br>
              <a:rPr lang="ru-RU" dirty="0"/>
            </a:br>
            <a:r>
              <a:rPr lang="ru-RU" dirty="0"/>
              <a:t>Вас непрестанно змий зовёт</a:t>
            </a:r>
            <a:br>
              <a:rPr lang="ru-RU" dirty="0"/>
            </a:br>
            <a:r>
              <a:rPr lang="ru-RU" dirty="0"/>
              <a:t>К себе, к таинственному древу;</a:t>
            </a:r>
            <a:br>
              <a:rPr lang="ru-RU" dirty="0"/>
            </a:br>
            <a:r>
              <a:rPr lang="ru-RU" dirty="0"/>
              <a:t>Запретный плод вам подавай:</a:t>
            </a:r>
          </a:p>
          <a:p>
            <a:pPr marL="45720" indent="0" fontAlgn="base">
              <a:buNone/>
            </a:pPr>
            <a:r>
              <a:rPr lang="ru-RU" dirty="0"/>
              <a:t>А без того вам рай не рай.</a:t>
            </a:r>
          </a:p>
          <a:p>
            <a:pPr marL="45720" indent="0">
              <a:buNone/>
            </a:pPr>
            <a:r>
              <a:rPr lang="ru-RU" i="1" dirty="0"/>
              <a:t> (А. С. Пушкин, «Евгений Онегин»)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/>
              <a:t>Прочитайте приведённый ниже фрагмент произведения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i="1" dirty="0"/>
              <a:t>и выполните задания 1-9.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522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/>
          </a:bodyPr>
          <a:lstStyle/>
          <a:p>
            <a:r>
              <a:rPr lang="ru-RU" dirty="0"/>
              <a:t>В романе А. С. Пушкина «Евгений Онегин» представлены основные тенденции развития русского общества первой четверти </a:t>
            </a:r>
            <a:r>
              <a:rPr lang="en-US" dirty="0"/>
              <a:t>XIX </a:t>
            </a:r>
            <a:r>
              <a:rPr lang="ru-RU" dirty="0"/>
              <a:t>века. Каким термином обозначается понятие, характеризующее способность литературы в живых картинах, конкретных человеческих судьбах и характерах передавать облик той или иной исторической эпохи?</a:t>
            </a:r>
          </a:p>
          <a:p>
            <a:r>
              <a:rPr lang="ru-RU" dirty="0"/>
              <a:t>Автор «Евгения Онегина» изображает жизнь России в тесных связях с природой, национальными традициями. Назовите понятие, связанное с мерой  и глубиной отражения в художественном произведении облика и миросозерцания народа.</a:t>
            </a:r>
          </a:p>
          <a:p>
            <a:r>
              <a:rPr lang="ru-RU" dirty="0"/>
              <a:t>Онегин страдает от отсутствия высокой цели в жизни, осознаёт свою социальную бесполезность. Как называется такой тип героя в  русской литературе </a:t>
            </a:r>
            <a:r>
              <a:rPr lang="en-US" dirty="0"/>
              <a:t>XIX </a:t>
            </a:r>
            <a:r>
              <a:rPr lang="ru-RU" dirty="0"/>
              <a:t>века?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1-3 по роману «Евгений </a:t>
            </a:r>
            <a:r>
              <a:rPr lang="ru-RU" b="1" dirty="0" err="1" smtClean="0"/>
              <a:t>онегин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94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Установите соответствие между персонажами, фигурирующими в романе «Евгений Онегин», и предметами их быта: к каждой позиции первого столбца подберите соответствующую  позицию из второго столбца.</a:t>
            </a:r>
          </a:p>
          <a:p>
            <a:pPr marL="45720" indent="0">
              <a:buNone/>
            </a:pPr>
            <a:r>
              <a:rPr lang="ru-RU" cap="all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cap="all" dirty="0"/>
              <a:t>персонажи                          Вещи</a:t>
            </a:r>
            <a:endParaRPr lang="ru-RU" dirty="0"/>
          </a:p>
          <a:p>
            <a:pPr marL="45720" indent="0">
              <a:buNone/>
            </a:pPr>
            <a:r>
              <a:rPr lang="ru-RU" cap="all" dirty="0"/>
              <a:t>             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А) Евгений Онегин                 </a:t>
            </a:r>
            <a:r>
              <a:rPr lang="ru-RU" dirty="0" smtClean="0"/>
              <a:t>1</a:t>
            </a:r>
            <a:r>
              <a:rPr lang="ru-RU" dirty="0"/>
              <a:t>) портрет лорда Байрона</a:t>
            </a:r>
          </a:p>
          <a:p>
            <a:pPr marL="45720" indent="0">
              <a:buNone/>
            </a:pPr>
            <a:r>
              <a:rPr lang="ru-RU" dirty="0"/>
              <a:t>Б) Татьяна Ларина                 </a:t>
            </a:r>
            <a:r>
              <a:rPr lang="ru-RU" dirty="0" smtClean="0"/>
              <a:t>2</a:t>
            </a:r>
            <a:r>
              <a:rPr lang="ru-RU" dirty="0"/>
              <a:t>) Очаковская медаль</a:t>
            </a:r>
          </a:p>
          <a:p>
            <a:pPr marL="45720" indent="0">
              <a:buNone/>
            </a:pPr>
            <a:r>
              <a:rPr lang="ru-RU" dirty="0"/>
              <a:t>В) Дмитрий Ларин                 </a:t>
            </a:r>
            <a:r>
              <a:rPr lang="ru-RU" dirty="0" smtClean="0"/>
              <a:t> 3</a:t>
            </a:r>
            <a:r>
              <a:rPr lang="ru-RU" dirty="0"/>
              <a:t>) картины Дрездена</a:t>
            </a:r>
          </a:p>
          <a:p>
            <a:pPr marL="45720" indent="0">
              <a:buNone/>
            </a:pPr>
            <a:r>
              <a:rPr lang="ru-RU" dirty="0"/>
              <a:t>      </a:t>
            </a:r>
            <a:r>
              <a:rPr lang="ru-RU" dirty="0" smtClean="0"/>
              <a:t>                                        4</a:t>
            </a:r>
            <a:r>
              <a:rPr lang="ru-RU" dirty="0"/>
              <a:t>) французские романы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4 </a:t>
            </a:r>
            <a:r>
              <a:rPr lang="ru-RU" b="1" dirty="0"/>
              <a:t>по роману «Евгений </a:t>
            </a:r>
            <a:r>
              <a:rPr lang="ru-RU" b="1" dirty="0" err="1"/>
              <a:t>онегин</a:t>
            </a:r>
            <a:r>
              <a:rPr lang="ru-RU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311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Назовите литературное направление, в русле которого развивалось творчество зрелого А. С. Пушкина и принципы которого нашли отражение в романе «Евгений Онегин».</a:t>
            </a:r>
          </a:p>
          <a:p>
            <a:r>
              <a:rPr lang="ru-RU" dirty="0"/>
              <a:t>В романе «Евгений Онегин» авторское повествование часто прерывается лирическими отступлениями, ключевые эпизоды располагаются в соответствии с принципом симметрии. Укажите термин, которым обозначается построение художественного произведения, включающее систему образов, событий, поступков героев, способов повествования, последовательность вставных рассказов и лирических отступлений.</a:t>
            </a:r>
          </a:p>
          <a:p>
            <a:r>
              <a:rPr lang="ru-RU" dirty="0"/>
              <a:t>А. С. Пушкин в своём романе противопоставляет друг другу Онегина и Ленского, Татьяну и Ольгу Лариных. Как называется такой приём противопоставления в художественном произведении?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Задания </a:t>
            </a:r>
            <a:r>
              <a:rPr lang="ru-RU" b="1" dirty="0" smtClean="0"/>
              <a:t>5-7 </a:t>
            </a:r>
            <a:r>
              <a:rPr lang="ru-RU" b="1" dirty="0"/>
              <a:t>по роману «Евгений </a:t>
            </a:r>
            <a:r>
              <a:rPr lang="ru-RU" b="1" dirty="0" err="1"/>
              <a:t>онегин</a:t>
            </a:r>
            <a:r>
              <a:rPr lang="ru-RU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6354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Как в приведённом фрагменте раскрывается отношение автора романа «Евгений Онегин» к светскому обществу?</a:t>
            </a:r>
          </a:p>
          <a:p>
            <a:r>
              <a:rPr lang="ru-RU" sz="2400" dirty="0"/>
              <a:t>В каких произведениях отечественной литературы изображается жизнь высшего света и в чём эти произведения можно сопоставить с эпизодом из романа </a:t>
            </a:r>
            <a:r>
              <a:rPr lang="ru-RU" sz="2400" dirty="0" smtClean="0"/>
              <a:t>А.С</a:t>
            </a:r>
            <a:r>
              <a:rPr lang="ru-RU" sz="2400" dirty="0"/>
              <a:t>. Пушкина «Евгений Онегин»?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Задания </a:t>
            </a:r>
            <a:r>
              <a:rPr lang="ru-RU" b="1" dirty="0" smtClean="0"/>
              <a:t>8-9 </a:t>
            </a:r>
            <a:r>
              <a:rPr lang="ru-RU" b="1" dirty="0"/>
              <a:t>по роману «Евгений </a:t>
            </a:r>
            <a:r>
              <a:rPr lang="ru-RU" b="1" dirty="0" err="1"/>
              <a:t>онегин</a:t>
            </a:r>
            <a:r>
              <a:rPr lang="ru-RU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057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 numCol="2"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en-US" dirty="0"/>
              <a:t>II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– Помещик наш особенный:</a:t>
            </a:r>
            <a:br>
              <a:rPr lang="ru-RU" dirty="0"/>
            </a:br>
            <a:r>
              <a:rPr lang="ru-RU" dirty="0"/>
              <a:t>Богатство непомерное.</a:t>
            </a:r>
            <a:br>
              <a:rPr lang="ru-RU" dirty="0"/>
            </a:br>
            <a:r>
              <a:rPr lang="ru-RU" dirty="0"/>
              <a:t>Чин важный, род вельможеский,</a:t>
            </a:r>
            <a:br>
              <a:rPr lang="ru-RU" dirty="0"/>
            </a:br>
            <a:r>
              <a:rPr lang="ru-RU" dirty="0"/>
              <a:t>Весь век чудил, дурил.</a:t>
            </a:r>
            <a:br>
              <a:rPr lang="ru-RU" dirty="0"/>
            </a:br>
            <a:r>
              <a:rPr lang="ru-RU" dirty="0"/>
              <a:t>Да вдруг гроза и грянула...</a:t>
            </a:r>
            <a:br>
              <a:rPr lang="ru-RU" dirty="0"/>
            </a:br>
            <a:r>
              <a:rPr lang="ru-RU" dirty="0"/>
              <a:t>Не верит: врут, разбойники!</a:t>
            </a:r>
            <a:br>
              <a:rPr lang="ru-RU" dirty="0"/>
            </a:br>
            <a:r>
              <a:rPr lang="ru-RU" dirty="0"/>
              <a:t>Посредника, исправника</a:t>
            </a:r>
            <a:br>
              <a:rPr lang="ru-RU" dirty="0"/>
            </a:br>
            <a:r>
              <a:rPr lang="ru-RU" dirty="0"/>
              <a:t>Прогнал! дурит по-старому.</a:t>
            </a:r>
            <a:br>
              <a:rPr lang="ru-RU" dirty="0"/>
            </a:br>
            <a:r>
              <a:rPr lang="ru-RU" dirty="0"/>
              <a:t>Стал крепко подозрителен,</a:t>
            </a:r>
            <a:br>
              <a:rPr lang="ru-RU" dirty="0"/>
            </a:br>
            <a:r>
              <a:rPr lang="ru-RU" dirty="0"/>
              <a:t>Не поклонись – дерёт!</a:t>
            </a:r>
            <a:br>
              <a:rPr lang="ru-RU" dirty="0"/>
            </a:br>
            <a:r>
              <a:rPr lang="ru-RU" dirty="0"/>
              <a:t>Сам губернатор к барину</a:t>
            </a:r>
            <a:br>
              <a:rPr lang="ru-RU" dirty="0"/>
            </a:br>
            <a:r>
              <a:rPr lang="ru-RU" dirty="0"/>
              <a:t>Приехал: долго спорили,</a:t>
            </a:r>
            <a:br>
              <a:rPr lang="ru-RU" dirty="0"/>
            </a:br>
            <a:r>
              <a:rPr lang="ru-RU" dirty="0"/>
              <a:t>Сердитый голос барина</a:t>
            </a:r>
            <a:br>
              <a:rPr lang="ru-RU" dirty="0"/>
            </a:br>
            <a:r>
              <a:rPr lang="ru-RU" dirty="0"/>
              <a:t>В застольной дворня слышала;</a:t>
            </a:r>
            <a:br>
              <a:rPr lang="ru-RU" dirty="0"/>
            </a:br>
            <a:r>
              <a:rPr lang="ru-RU" dirty="0"/>
              <a:t>Озлился так, что к вечеру</a:t>
            </a:r>
            <a:br>
              <a:rPr lang="ru-RU" dirty="0"/>
            </a:br>
            <a:r>
              <a:rPr lang="ru-RU" dirty="0"/>
              <a:t>Хватил его удар!</a:t>
            </a:r>
            <a:br>
              <a:rPr lang="ru-RU" dirty="0"/>
            </a:br>
            <a:r>
              <a:rPr lang="ru-RU" dirty="0"/>
              <a:t>Всю половину левую</a:t>
            </a:r>
            <a:br>
              <a:rPr lang="ru-RU" dirty="0"/>
            </a:br>
            <a:r>
              <a:rPr lang="ru-RU" dirty="0"/>
              <a:t>Отбило: словно мёртвая</a:t>
            </a:r>
            <a:br>
              <a:rPr lang="ru-RU" dirty="0"/>
            </a:br>
            <a:r>
              <a:rPr lang="ru-RU" dirty="0"/>
              <a:t>И, как земля, черна...</a:t>
            </a:r>
            <a:br>
              <a:rPr lang="ru-RU" dirty="0"/>
            </a:br>
            <a:r>
              <a:rPr lang="ru-RU" dirty="0"/>
              <a:t>Пропал ни за копеечку!</a:t>
            </a:r>
            <a:br>
              <a:rPr lang="ru-RU" dirty="0"/>
            </a:br>
            <a:r>
              <a:rPr lang="ru-RU" dirty="0"/>
              <a:t>Известно, не корысть,</a:t>
            </a:r>
            <a:br>
              <a:rPr lang="ru-RU" dirty="0"/>
            </a:br>
            <a:r>
              <a:rPr lang="ru-RU" dirty="0"/>
              <a:t>А спесь его подрезала.</a:t>
            </a:r>
            <a:br>
              <a:rPr lang="ru-RU" dirty="0"/>
            </a:br>
            <a:r>
              <a:rPr lang="ru-RU" dirty="0"/>
              <a:t>Соринку он терял. —</a:t>
            </a:r>
            <a:br>
              <a:rPr lang="ru-RU" dirty="0"/>
            </a:br>
            <a:r>
              <a:rPr lang="ru-RU" dirty="0"/>
              <a:t>«Что значит, </a:t>
            </a:r>
            <a:r>
              <a:rPr lang="ru-RU" dirty="0" err="1"/>
              <a:t>други</a:t>
            </a:r>
            <a:r>
              <a:rPr lang="ru-RU" dirty="0"/>
              <a:t> милые,</a:t>
            </a:r>
            <a:br>
              <a:rPr lang="ru-RU" dirty="0"/>
            </a:br>
            <a:r>
              <a:rPr lang="ru-RU" dirty="0"/>
              <a:t>Привычка-то помещичья! —</a:t>
            </a:r>
            <a:br>
              <a:rPr lang="ru-RU" dirty="0"/>
            </a:br>
            <a:r>
              <a:rPr lang="ru-RU" dirty="0"/>
              <a:t>Заметил </a:t>
            </a:r>
            <a:r>
              <a:rPr lang="ru-RU" dirty="0" err="1"/>
              <a:t>Митродор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«Не только над помещиком,</a:t>
            </a:r>
            <a:br>
              <a:rPr lang="ru-RU" dirty="0"/>
            </a:br>
            <a:r>
              <a:rPr lang="ru-RU" dirty="0"/>
              <a:t>Привычка над крестьянином</a:t>
            </a:r>
            <a:br>
              <a:rPr lang="ru-RU" dirty="0"/>
            </a:br>
            <a:r>
              <a:rPr lang="ru-RU" dirty="0"/>
              <a:t>Сильна, – сказал Пахом. –</a:t>
            </a:r>
            <a:br>
              <a:rPr lang="ru-RU" dirty="0"/>
            </a:br>
            <a:r>
              <a:rPr lang="ru-RU" dirty="0"/>
              <a:t>Я раз, по подозрению</a:t>
            </a:r>
            <a:br>
              <a:rPr lang="ru-RU" dirty="0"/>
            </a:br>
            <a:r>
              <a:rPr lang="ru-RU" dirty="0"/>
              <a:t>В острог попавши, чудного</a:t>
            </a:r>
            <a:br>
              <a:rPr lang="ru-RU" dirty="0"/>
            </a:br>
            <a:r>
              <a:rPr lang="ru-RU" dirty="0"/>
              <a:t>Там видел мужика.</a:t>
            </a:r>
            <a:br>
              <a:rPr lang="ru-RU" dirty="0"/>
            </a:br>
            <a:r>
              <a:rPr lang="ru-RU" dirty="0"/>
              <a:t>За конокрадство, кажется,</a:t>
            </a:r>
            <a:br>
              <a:rPr lang="ru-RU" dirty="0"/>
            </a:br>
            <a:r>
              <a:rPr lang="ru-RU" dirty="0"/>
              <a:t>Судился, звали Сидором,</a:t>
            </a:r>
            <a:br>
              <a:rPr lang="ru-RU" dirty="0"/>
            </a:br>
            <a:r>
              <a:rPr lang="ru-RU" dirty="0"/>
              <a:t>Так из острога барину</a:t>
            </a:r>
            <a:br>
              <a:rPr lang="ru-RU" dirty="0"/>
            </a:br>
            <a:r>
              <a:rPr lang="ru-RU" dirty="0"/>
              <a:t>Он посылал оброк!</a:t>
            </a:r>
            <a:br>
              <a:rPr lang="ru-RU" dirty="0"/>
            </a:br>
            <a:r>
              <a:rPr lang="ru-RU" dirty="0"/>
              <a:t>(Доходы арестантские</a:t>
            </a:r>
            <a:br>
              <a:rPr lang="ru-RU" dirty="0"/>
            </a:br>
            <a:r>
              <a:rPr lang="ru-RU" dirty="0"/>
              <a:t>Известны: подаяние,</a:t>
            </a:r>
            <a:br>
              <a:rPr lang="ru-RU" dirty="0"/>
            </a:br>
            <a:r>
              <a:rPr lang="ru-RU" dirty="0"/>
              <a:t>Да что-нибудь сработает,</a:t>
            </a:r>
            <a:br>
              <a:rPr lang="ru-RU" dirty="0"/>
            </a:br>
            <a:r>
              <a:rPr lang="ru-RU" dirty="0"/>
              <a:t>Да стащит что-нибудь.)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Тренировочный вариант</a:t>
            </a:r>
            <a:br>
              <a:rPr lang="ru-RU" b="1" dirty="0" smtClean="0"/>
            </a:br>
            <a:r>
              <a:rPr lang="ru-RU" b="1" dirty="0" smtClean="0"/>
              <a:t>часть1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664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184576"/>
          </a:xfrm>
        </p:spPr>
        <p:txBody>
          <a:bodyPr numCol="2">
            <a:normAutofit fontScale="47500" lnSpcReduction="20000"/>
          </a:bodyPr>
          <a:lstStyle/>
          <a:p>
            <a:pPr marL="45720" indent="0">
              <a:buNone/>
            </a:pPr>
            <a:r>
              <a:rPr lang="ru-RU" sz="2500" dirty="0"/>
              <a:t>Ему смеялись прочие:</a:t>
            </a:r>
            <a:br>
              <a:rPr lang="ru-RU" sz="2500" dirty="0"/>
            </a:br>
            <a:r>
              <a:rPr lang="ru-RU" sz="2500" dirty="0"/>
              <a:t>„А ну, на поселение</a:t>
            </a:r>
            <a:br>
              <a:rPr lang="ru-RU" sz="2500" dirty="0"/>
            </a:br>
            <a:r>
              <a:rPr lang="ru-RU" sz="2500" dirty="0"/>
              <a:t>Сошлют – пропали денежки!“</a:t>
            </a:r>
            <a:br>
              <a:rPr lang="ru-RU" sz="2500" dirty="0"/>
            </a:br>
            <a:r>
              <a:rPr lang="ru-RU" sz="2500" dirty="0"/>
              <a:t>«Всё лучше, – говорит...»</a:t>
            </a:r>
            <a:br>
              <a:rPr lang="ru-RU" sz="2500" dirty="0"/>
            </a:br>
            <a:r>
              <a:rPr lang="ru-RU" sz="2500" dirty="0"/>
              <a:t>«Ну, дальше, дальше, дедушка!»</a:t>
            </a:r>
            <a:br>
              <a:rPr lang="ru-RU" sz="2500" dirty="0"/>
            </a:br>
            <a:r>
              <a:rPr lang="ru-RU" sz="2500" dirty="0"/>
              <a:t>– Соринка – дело плёвое,</a:t>
            </a:r>
            <a:br>
              <a:rPr lang="ru-RU" sz="2500" dirty="0"/>
            </a:br>
            <a:r>
              <a:rPr lang="ru-RU" sz="2500" dirty="0"/>
              <a:t>Да только не в глазу:</a:t>
            </a:r>
            <a:br>
              <a:rPr lang="ru-RU" sz="2500" dirty="0"/>
            </a:br>
            <a:r>
              <a:rPr lang="ru-RU" sz="2500" dirty="0"/>
              <a:t>Пал дуб на море тихое,</a:t>
            </a:r>
            <a:br>
              <a:rPr lang="ru-RU" sz="2500" dirty="0"/>
            </a:br>
            <a:r>
              <a:rPr lang="ru-RU" sz="2500" dirty="0"/>
              <a:t>И море всё заплакало –</a:t>
            </a:r>
            <a:br>
              <a:rPr lang="ru-RU" sz="2500" dirty="0"/>
            </a:br>
            <a:r>
              <a:rPr lang="ru-RU" sz="2500" dirty="0"/>
              <a:t>Лежит старик без памяти</a:t>
            </a:r>
            <a:br>
              <a:rPr lang="ru-RU" sz="2500" dirty="0"/>
            </a:br>
            <a:r>
              <a:rPr lang="ru-RU" sz="2500" dirty="0"/>
              <a:t>(Не встанет, так и думали!)</a:t>
            </a:r>
            <a:br>
              <a:rPr lang="ru-RU" sz="2500" dirty="0"/>
            </a:br>
            <a:r>
              <a:rPr lang="ru-RU" sz="2500" dirty="0"/>
              <a:t>Приехали сыны,</a:t>
            </a:r>
            <a:br>
              <a:rPr lang="ru-RU" sz="2500" dirty="0"/>
            </a:br>
            <a:r>
              <a:rPr lang="ru-RU" sz="2500" dirty="0"/>
              <a:t>Гвардейцы черноусые</a:t>
            </a:r>
            <a:br>
              <a:rPr lang="ru-RU" sz="2500" dirty="0"/>
            </a:br>
            <a:r>
              <a:rPr lang="ru-RU" sz="2500" dirty="0"/>
              <a:t>(Вы их на пожне видели,</a:t>
            </a:r>
            <a:br>
              <a:rPr lang="ru-RU" sz="2500" dirty="0"/>
            </a:br>
            <a:r>
              <a:rPr lang="ru-RU" sz="2500" dirty="0"/>
              <a:t>А барыни красивые –</a:t>
            </a:r>
            <a:br>
              <a:rPr lang="ru-RU" sz="2500" dirty="0"/>
            </a:br>
            <a:r>
              <a:rPr lang="ru-RU" sz="2500" dirty="0"/>
              <a:t>То жёны молодцов).</a:t>
            </a:r>
            <a:br>
              <a:rPr lang="ru-RU" sz="2500" dirty="0"/>
            </a:br>
            <a:r>
              <a:rPr lang="ru-RU" sz="2500" dirty="0"/>
              <a:t>У старшего доверенность</a:t>
            </a:r>
            <a:br>
              <a:rPr lang="ru-RU" sz="2500" dirty="0"/>
            </a:br>
            <a:r>
              <a:rPr lang="ru-RU" sz="2500" dirty="0"/>
              <a:t>Была: по ней с посредником</a:t>
            </a:r>
            <a:br>
              <a:rPr lang="ru-RU" sz="2500" dirty="0"/>
            </a:br>
            <a:r>
              <a:rPr lang="ru-RU" sz="2500" dirty="0"/>
              <a:t>Установили грамоту...</a:t>
            </a:r>
            <a:br>
              <a:rPr lang="ru-RU" sz="2500" dirty="0"/>
            </a:br>
            <a:r>
              <a:rPr lang="ru-RU" sz="2500" dirty="0"/>
              <a:t>Ан вдруг и встал старик!</a:t>
            </a:r>
            <a:br>
              <a:rPr lang="ru-RU" sz="2500" dirty="0"/>
            </a:br>
            <a:r>
              <a:rPr lang="ru-RU" sz="2500" dirty="0"/>
              <a:t>Чуть заикнулись... Господи!</a:t>
            </a:r>
            <a:br>
              <a:rPr lang="ru-RU" sz="2500" dirty="0"/>
            </a:br>
            <a:r>
              <a:rPr lang="ru-RU" sz="2500" dirty="0"/>
              <a:t>Как зверь метнулся раненый</a:t>
            </a:r>
            <a:br>
              <a:rPr lang="ru-RU" sz="2500" dirty="0"/>
            </a:br>
            <a:r>
              <a:rPr lang="ru-RU" sz="2500" dirty="0"/>
              <a:t>И загремел, как гром!</a:t>
            </a:r>
            <a:br>
              <a:rPr lang="ru-RU" sz="2500" dirty="0"/>
            </a:br>
            <a:r>
              <a:rPr lang="ru-RU" sz="2500" dirty="0"/>
              <a:t>Дела-то всё недавние,</a:t>
            </a:r>
            <a:br>
              <a:rPr lang="ru-RU" sz="2500" dirty="0"/>
            </a:br>
            <a:r>
              <a:rPr lang="ru-RU" sz="2500" dirty="0"/>
              <a:t>Я был в то время старостой,</a:t>
            </a:r>
            <a:br>
              <a:rPr lang="ru-RU" sz="2500" dirty="0"/>
            </a:br>
            <a:r>
              <a:rPr lang="ru-RU" sz="2500" dirty="0"/>
              <a:t>Случился тут – так слышал сам,</a:t>
            </a:r>
            <a:br>
              <a:rPr lang="ru-RU" sz="2500" dirty="0"/>
            </a:br>
            <a:r>
              <a:rPr lang="ru-RU" sz="2500" dirty="0"/>
              <a:t>Как он честил помещиков,</a:t>
            </a:r>
            <a:br>
              <a:rPr lang="ru-RU" sz="2500" dirty="0"/>
            </a:br>
            <a:r>
              <a:rPr lang="ru-RU" sz="2500" dirty="0"/>
              <a:t>До слова помню всё:</a:t>
            </a:r>
            <a:br>
              <a:rPr lang="ru-RU" sz="2500" dirty="0"/>
            </a:br>
            <a:endParaRPr lang="ru-RU" sz="2500" dirty="0" smtClean="0"/>
          </a:p>
          <a:p>
            <a:pPr marL="45720" indent="0">
              <a:buNone/>
            </a:pPr>
            <a:endParaRPr lang="ru-RU" sz="2500" dirty="0"/>
          </a:p>
          <a:p>
            <a:pPr marL="45720" indent="0">
              <a:buNone/>
            </a:pPr>
            <a:endParaRPr lang="ru-RU" sz="2500" dirty="0" smtClean="0"/>
          </a:p>
          <a:p>
            <a:pPr marL="45720" indent="0">
              <a:buNone/>
            </a:pPr>
            <a:endParaRPr lang="ru-RU" sz="2500" dirty="0"/>
          </a:p>
          <a:p>
            <a:pPr marL="45720" indent="0">
              <a:buNone/>
            </a:pPr>
            <a:endParaRPr lang="ru-RU" sz="2500" dirty="0" smtClean="0"/>
          </a:p>
          <a:p>
            <a:pPr marL="45720" indent="0">
              <a:buNone/>
            </a:pPr>
            <a:r>
              <a:rPr lang="ru-RU" sz="2500" dirty="0" smtClean="0"/>
              <a:t>«</a:t>
            </a:r>
            <a:r>
              <a:rPr lang="ru-RU" sz="2500" dirty="0"/>
              <a:t>Корят жидов, что предали</a:t>
            </a:r>
            <a:br>
              <a:rPr lang="ru-RU" sz="2500" dirty="0"/>
            </a:br>
            <a:r>
              <a:rPr lang="ru-RU" sz="2500" dirty="0"/>
              <a:t>Христа... а вы что сделали?</a:t>
            </a:r>
            <a:br>
              <a:rPr lang="ru-RU" sz="2500" dirty="0"/>
            </a:br>
            <a:r>
              <a:rPr lang="ru-RU" sz="2500" dirty="0"/>
              <a:t>Права свои дворянские,</a:t>
            </a:r>
            <a:br>
              <a:rPr lang="ru-RU" sz="2500" dirty="0"/>
            </a:br>
            <a:r>
              <a:rPr lang="ru-RU" sz="2500" dirty="0"/>
              <a:t>Веками освящённые,</a:t>
            </a:r>
            <a:br>
              <a:rPr lang="ru-RU" sz="2500" dirty="0"/>
            </a:br>
            <a:r>
              <a:rPr lang="ru-RU" sz="2500" dirty="0"/>
              <a:t>Вы предали!..» Сынам</a:t>
            </a:r>
            <a:br>
              <a:rPr lang="ru-RU" sz="2500" dirty="0"/>
            </a:br>
            <a:r>
              <a:rPr lang="ru-RU" sz="2500" dirty="0"/>
              <a:t>Сказал: «Вы трусы подлые!</a:t>
            </a:r>
            <a:br>
              <a:rPr lang="ru-RU" sz="2500" dirty="0"/>
            </a:br>
            <a:r>
              <a:rPr lang="ru-RU" sz="2500" dirty="0"/>
              <a:t>Не дети вы мои!</a:t>
            </a:r>
            <a:br>
              <a:rPr lang="ru-RU" sz="2500" dirty="0"/>
            </a:br>
            <a:r>
              <a:rPr lang="ru-RU" sz="2500" dirty="0"/>
              <a:t>Пускай бы люди мелкие,</a:t>
            </a:r>
            <a:br>
              <a:rPr lang="ru-RU" sz="2500" dirty="0"/>
            </a:br>
            <a:r>
              <a:rPr lang="ru-RU" sz="2500" dirty="0"/>
              <a:t>Что вышли из поповичей</a:t>
            </a:r>
            <a:br>
              <a:rPr lang="ru-RU" sz="2500" dirty="0"/>
            </a:br>
            <a:r>
              <a:rPr lang="ru-RU" sz="2500" dirty="0"/>
              <a:t>Да, </a:t>
            </a:r>
            <a:r>
              <a:rPr lang="ru-RU" sz="2500" dirty="0" err="1"/>
              <a:t>понажившись</a:t>
            </a:r>
            <a:r>
              <a:rPr lang="ru-RU" sz="2500" dirty="0"/>
              <a:t> взятками,</a:t>
            </a:r>
            <a:br>
              <a:rPr lang="ru-RU" sz="2500" dirty="0"/>
            </a:br>
            <a:r>
              <a:rPr lang="ru-RU" sz="2500" dirty="0"/>
              <a:t>Купили мужиков,</a:t>
            </a:r>
            <a:br>
              <a:rPr lang="ru-RU" sz="2500" dirty="0"/>
            </a:br>
            <a:r>
              <a:rPr lang="ru-RU" sz="2500" dirty="0"/>
              <a:t>Пускай бы... им простительно!</a:t>
            </a:r>
            <a:br>
              <a:rPr lang="ru-RU" sz="2500" dirty="0"/>
            </a:br>
            <a:r>
              <a:rPr lang="ru-RU" sz="2500" dirty="0"/>
              <a:t>А вы... князья Утятины?</a:t>
            </a:r>
            <a:br>
              <a:rPr lang="ru-RU" sz="2500" dirty="0"/>
            </a:br>
            <a:r>
              <a:rPr lang="ru-RU" sz="2500" dirty="0"/>
              <a:t>Какие вы У-</a:t>
            </a:r>
            <a:r>
              <a:rPr lang="ru-RU" sz="2500" dirty="0" err="1"/>
              <a:t>тя</a:t>
            </a:r>
            <a:r>
              <a:rPr lang="ru-RU" sz="2500" dirty="0"/>
              <a:t>-</a:t>
            </a:r>
            <a:r>
              <a:rPr lang="ru-RU" sz="2500" dirty="0" err="1"/>
              <a:t>ти-ны</a:t>
            </a:r>
            <a:r>
              <a:rPr lang="ru-RU" sz="2500" dirty="0"/>
              <a:t>!</a:t>
            </a:r>
            <a:br>
              <a:rPr lang="ru-RU" sz="2500" dirty="0"/>
            </a:br>
            <a:r>
              <a:rPr lang="ru-RU" sz="2500" dirty="0"/>
              <a:t>Идите вон!.. подкидыши,</a:t>
            </a:r>
            <a:br>
              <a:rPr lang="ru-RU" sz="2500" dirty="0"/>
            </a:br>
            <a:r>
              <a:rPr lang="ru-RU" sz="2500" dirty="0"/>
              <a:t>Не дети вы мои!»</a:t>
            </a:r>
            <a:br>
              <a:rPr lang="ru-RU" sz="2500" dirty="0"/>
            </a:br>
            <a:r>
              <a:rPr lang="ru-RU" sz="2500" dirty="0"/>
              <a:t>Оробели наследники:</a:t>
            </a:r>
            <a:br>
              <a:rPr lang="ru-RU" sz="2500" dirty="0"/>
            </a:br>
            <a:r>
              <a:rPr lang="ru-RU" sz="2500" dirty="0"/>
              <a:t>А ну как перед </a:t>
            </a:r>
            <a:r>
              <a:rPr lang="ru-RU" sz="2500" dirty="0" err="1"/>
              <a:t>смертию</a:t>
            </a: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/>
              <a:t>Лишит наследства? Мало ли</a:t>
            </a:r>
            <a:br>
              <a:rPr lang="ru-RU" sz="2500" dirty="0"/>
            </a:br>
            <a:r>
              <a:rPr lang="ru-RU" sz="2500" dirty="0"/>
              <a:t>Лесов, земель у батюшки?</a:t>
            </a:r>
            <a:br>
              <a:rPr lang="ru-RU" sz="2500" dirty="0"/>
            </a:br>
            <a:r>
              <a:rPr lang="ru-RU" sz="2500" dirty="0"/>
              <a:t>Что денег </a:t>
            </a:r>
            <a:r>
              <a:rPr lang="ru-RU" sz="2500" dirty="0" err="1"/>
              <a:t>понакоплено</a:t>
            </a:r>
            <a:r>
              <a:rPr lang="ru-RU" sz="2500" dirty="0"/>
              <a:t>,</a:t>
            </a:r>
            <a:br>
              <a:rPr lang="ru-RU" sz="2500" dirty="0"/>
            </a:br>
            <a:r>
              <a:rPr lang="ru-RU" sz="2500" dirty="0"/>
              <a:t>Куда пойдет добро?</a:t>
            </a:r>
            <a:br>
              <a:rPr lang="ru-RU" sz="2500" dirty="0"/>
            </a:br>
            <a:r>
              <a:rPr lang="ru-RU" sz="2500" dirty="0"/>
              <a:t>Гадай! У князя в Питере</a:t>
            </a:r>
            <a:br>
              <a:rPr lang="ru-RU" sz="2500" dirty="0"/>
            </a:br>
            <a:r>
              <a:rPr lang="ru-RU" sz="2500" dirty="0"/>
              <a:t>Три дочери побочные</a:t>
            </a:r>
            <a:br>
              <a:rPr lang="ru-RU" sz="2500" dirty="0"/>
            </a:br>
            <a:r>
              <a:rPr lang="ru-RU" sz="2500" dirty="0"/>
              <a:t>За генералов выданы,</a:t>
            </a:r>
            <a:br>
              <a:rPr lang="ru-RU" sz="2500" dirty="0"/>
            </a:br>
            <a:r>
              <a:rPr lang="ru-RU" sz="2500" dirty="0"/>
              <a:t>Не отказал бы им!</a:t>
            </a:r>
          </a:p>
          <a:p>
            <a:pPr marL="45720" indent="0">
              <a:buNone/>
            </a:pPr>
            <a:r>
              <a:rPr lang="ru-RU" sz="2500" dirty="0"/>
              <a:t> </a:t>
            </a:r>
          </a:p>
          <a:p>
            <a:pPr marL="45720" indent="0">
              <a:buNone/>
            </a:pPr>
            <a:r>
              <a:rPr lang="ru-RU" sz="2500" i="1" dirty="0"/>
              <a:t> (Н. А. Некрасов, «Кому на Руси жить хорошо»)</a:t>
            </a:r>
            <a:endParaRPr lang="ru-RU" sz="25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Тренировочный </a:t>
            </a:r>
            <a:r>
              <a:rPr lang="ru-RU" b="1" dirty="0" smtClean="0"/>
              <a:t>вариант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часть1</a:t>
            </a:r>
          </a:p>
        </p:txBody>
      </p:sp>
    </p:spTree>
    <p:extLst>
      <p:ext uri="{BB962C8B-B14F-4D97-AF65-F5344CB8AC3E}">
        <p14:creationId xmlns:p14="http://schemas.microsoft.com/office/powerpoint/2010/main" val="25467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8. Как в приведённом фрагменте «Кому на Руси жить хорошо» </a:t>
            </a:r>
            <a:r>
              <a:rPr lang="ru-RU" b="1" dirty="0" smtClean="0"/>
              <a:t> Н. А. Некрасова раскрывается </a:t>
            </a:r>
            <a:r>
              <a:rPr lang="ru-RU" b="1" dirty="0"/>
              <a:t>тема деспотизма князя Утятина?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Начните развёрнутый ответ с тезиса о том, что в произведении Н. А. Некрасова изображаются сложные взаимоотношения крепостников и их крестьян.</a:t>
            </a:r>
          </a:p>
          <a:p>
            <a:r>
              <a:rPr lang="ru-RU" dirty="0"/>
              <a:t>Продемонстрируйте понимание текста, не искажайте авторскую позицию. Расскажите о том, как семь </a:t>
            </a:r>
            <a:r>
              <a:rPr lang="ru-RU" dirty="0" smtClean="0"/>
              <a:t>«</a:t>
            </a:r>
            <a:r>
              <a:rPr lang="ru-RU" dirty="0" err="1" smtClean="0"/>
              <a:t>временнообязанных</a:t>
            </a:r>
            <a:r>
              <a:rPr lang="ru-RU" dirty="0" smtClean="0"/>
              <a:t>» </a:t>
            </a:r>
            <a:r>
              <a:rPr lang="ru-RU" dirty="0"/>
              <a:t>мужиков, которые отправились в поисках счастливых крестьян по Руси, оказываются в деревне Большие Вахлаки. Там они наблюдают удивительную картину: после реформы 1861 года крестьяне продолжают служить своему помещику по-старому.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Материалы к заданию 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299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 забудьте для аргументации привлечь текст на уровне анализа фрагментов, образов, </a:t>
            </a:r>
            <a:r>
              <a:rPr lang="ru-RU" dirty="0" err="1"/>
              <a:t>микротем</a:t>
            </a:r>
            <a:r>
              <a:rPr lang="ru-RU" dirty="0"/>
              <a:t>, деталей. Укажите, каковы последствия такой «камеди». В приведённом фрагменте староста деревни Влас объясняет причины происшествия. Мы узнаём о самодурстве князя Утятина, его нежелании подчиняться указам государя, привычке властвовать над «своими людьми». Последыш держит в своих руках судьбы мужиков, и упрямство Агапа Петрова заканчивается трагедией.</a:t>
            </a:r>
          </a:p>
          <a:p>
            <a:r>
              <a:rPr lang="ru-RU" dirty="0"/>
              <a:t>В итоге подчеркните, что автор не только сатирически представляет помещика, но и осуждает невежество, забитость, покорность крестьян.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</a:t>
            </a:r>
            <a:r>
              <a:rPr lang="ru-RU" b="1" dirty="0" smtClean="0"/>
              <a:t>к заданию 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563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r>
              <a:rPr lang="ru-RU" b="1" dirty="0"/>
              <a:t>9. В каких произведениях отечественной литературы показаны взаимоотношения крестьян и помещиков и в чём можно сопоставить эти произведения с «Кому на Руси жить хорошо»?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Начните свой ответ с мысли о том, что в литературе </a:t>
            </a:r>
            <a:r>
              <a:rPr lang="en-US" dirty="0"/>
              <a:t>XIX</a:t>
            </a:r>
            <a:r>
              <a:rPr lang="ru-RU" dirty="0"/>
              <a:t> века тема крепостного права и взаимоотношений крестьян и помещиков занимает особое место.</a:t>
            </a:r>
          </a:p>
          <a:p>
            <a:r>
              <a:rPr lang="ru-RU" dirty="0"/>
              <a:t>Подберите для сопоставления два произведения. Сопоставьте первое выбранное произведением с предложенным текстом. Привлеките текст произведения для аргументации своих суждений.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Материалы к заданию 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4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л</a:t>
            </a:r>
            <a:r>
              <a:rPr lang="ru-RU" sz="2400" b="1" dirty="0" smtClean="0"/>
              <a:t>ироэпические поэмы</a:t>
            </a:r>
            <a:r>
              <a:rPr lang="ru-RU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«Медный всадник» А. С. Пушкина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«Мцыри» М. Ю. Лермонтова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«Двенадцать» А. А. Блока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«Облако в штанах» В. В. Маяковского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«Анна </a:t>
            </a:r>
            <a:r>
              <a:rPr lang="ru-RU" sz="2400" dirty="0" err="1" smtClean="0"/>
              <a:t>Снегина</a:t>
            </a:r>
            <a:r>
              <a:rPr lang="ru-RU" sz="2400" dirty="0" smtClean="0"/>
              <a:t>» С. А. Есенина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«Реквием» А. А. Ахматовой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«Василий </a:t>
            </a:r>
            <a:r>
              <a:rPr lang="ru-RU" sz="2400" dirty="0" err="1" smtClean="0"/>
              <a:t>Тёркин</a:t>
            </a:r>
            <a:r>
              <a:rPr lang="ru-RU" sz="2400" dirty="0" smtClean="0"/>
              <a:t>» А. Т. Твардовского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Литературный род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409849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Напишите, что в комедии Д. И. Фонвизина «Недоросль» изображены жестокие нравы помещиков </a:t>
            </a:r>
            <a:r>
              <a:rPr lang="ru-RU" dirty="0" err="1"/>
              <a:t>Простаковой</a:t>
            </a:r>
            <a:r>
              <a:rPr lang="ru-RU" dirty="0"/>
              <a:t> и её брата Скотинина. Вспомните эпизоды, где достаётся от хозяйки и портному </a:t>
            </a:r>
            <a:r>
              <a:rPr lang="ru-RU" dirty="0" err="1"/>
              <a:t>Тришке</a:t>
            </a:r>
            <a:r>
              <a:rPr lang="ru-RU" dirty="0"/>
              <a:t>, и няне </a:t>
            </a:r>
            <a:r>
              <a:rPr lang="ru-RU" dirty="0" err="1"/>
              <a:t>Еремеевне</a:t>
            </a:r>
            <a:r>
              <a:rPr lang="ru-RU" dirty="0"/>
              <a:t>. </a:t>
            </a:r>
            <a:r>
              <a:rPr lang="ru-RU" dirty="0" err="1"/>
              <a:t>Простакова</a:t>
            </a:r>
            <a:r>
              <a:rPr lang="ru-RU" dirty="0"/>
              <a:t> готова высечь свою дворню за самую малую провинность. Так, она говорит: «Разве я не властна и в своих людях?» А Тарас Скотинин вторит сестре: « Да разве дворянин не волен поколотить слугу, когда захочет?»</a:t>
            </a:r>
          </a:p>
          <a:p>
            <a:r>
              <a:rPr lang="ru-RU" dirty="0"/>
              <a:t>О самодурстве и жестокости помещиков рассказывает и </a:t>
            </a:r>
            <a:r>
              <a:rPr lang="ru-RU" dirty="0" smtClean="0"/>
              <a:t>Н.А</a:t>
            </a:r>
            <a:r>
              <a:rPr lang="ru-RU" dirty="0"/>
              <a:t>. Некрасов в «Кому на Руси жить хорошо», однако в комедии Фонвизина мы становимся свидетелями справедливого возмездия: чиновник Правдин отбирает власть у «презлой фурии» </a:t>
            </a:r>
            <a:r>
              <a:rPr lang="ru-RU" dirty="0" err="1"/>
              <a:t>Простаковой</a:t>
            </a:r>
            <a:r>
              <a:rPr lang="ru-RU" dirty="0"/>
              <a:t>. Бунт крестьян в поэме Некрасова завершается каторгой для мужиков.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</a:t>
            </a:r>
            <a:r>
              <a:rPr lang="ru-RU" b="1" dirty="0" smtClean="0"/>
              <a:t>заданию 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76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Сопоставьте второе выбранное произведением с предложенным текстом. Укажите, что в стихотворении </a:t>
            </a:r>
            <a:endParaRPr lang="ru-RU" dirty="0" smtClean="0"/>
          </a:p>
          <a:p>
            <a:pPr marL="252000" indent="0">
              <a:buNone/>
            </a:pPr>
            <a:r>
              <a:rPr lang="ru-RU" dirty="0" smtClean="0"/>
              <a:t>А</a:t>
            </a:r>
            <a:r>
              <a:rPr lang="ru-RU" dirty="0"/>
              <a:t>. С. Пушкина «Деревня» противопоставляются «рабство тощее» и «барство дикое», которое присвоило «и труд, и собственность, и время земледельца». Главное оружие дикого произвола – насилие. В отличие от некрасовской поэмы, в пушкинском произведении звучит голос автора, который осуждает всевластие дворян и призывает к отмене крепостной системы:</a:t>
            </a:r>
          </a:p>
          <a:p>
            <a:pPr marL="1260000" indent="0">
              <a:buNone/>
            </a:pPr>
            <a:r>
              <a:rPr lang="ru-RU" dirty="0"/>
              <a:t>Увижу ль, о друзья! народ неугнетённый</a:t>
            </a:r>
            <a:br>
              <a:rPr lang="ru-RU" dirty="0"/>
            </a:br>
            <a:r>
              <a:rPr lang="ru-RU" dirty="0"/>
              <a:t>И рабство, падшее по манию царя,</a:t>
            </a:r>
            <a:br>
              <a:rPr lang="ru-RU" dirty="0"/>
            </a:br>
            <a:r>
              <a:rPr lang="ru-RU" dirty="0"/>
              <a:t>И над отечеством свободы просвещённой</a:t>
            </a:r>
          </a:p>
          <a:p>
            <a:pPr marL="1260000" indent="0">
              <a:buNone/>
            </a:pPr>
            <a:r>
              <a:rPr lang="ru-RU" dirty="0"/>
              <a:t>Взойдёт ли наконец прекрасная заря?</a:t>
            </a:r>
          </a:p>
          <a:p>
            <a:r>
              <a:rPr lang="ru-RU" dirty="0"/>
              <a:t>В отличие от А. С. Пушкина Н. А. Некрасов даёт слово самим крестьянам, которые рассказывают читателю о своей жизни.</a:t>
            </a:r>
          </a:p>
          <a:p>
            <a:r>
              <a:rPr lang="ru-RU" dirty="0"/>
              <a:t>В заключение отметьте, что крепостники, изображаясь писателями сатирически, часто становятся в произведениях виновниками трагедии, </a:t>
            </a:r>
            <a:r>
              <a:rPr lang="ru-RU" dirty="0" smtClean="0"/>
              <a:t>как, например</a:t>
            </a:r>
            <a:r>
              <a:rPr lang="ru-RU" dirty="0"/>
              <a:t>, князь Утятин.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Материалы к заданию 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17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49"/>
          </a:xfrm>
        </p:spPr>
        <p:txBody>
          <a:bodyPr numCol="2"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Я учитель школы для взрослых,</a:t>
            </a:r>
          </a:p>
          <a:p>
            <a:pPr marL="45720" indent="0">
              <a:buNone/>
            </a:pPr>
            <a:r>
              <a:rPr lang="ru-RU" dirty="0"/>
              <a:t>Так оттуда и не уходил –</a:t>
            </a:r>
          </a:p>
          <a:p>
            <a:pPr marL="45720" indent="0">
              <a:buNone/>
            </a:pPr>
            <a:r>
              <a:rPr lang="ru-RU" dirty="0"/>
              <a:t>От предметов точных и грозных,</a:t>
            </a:r>
          </a:p>
          <a:p>
            <a:pPr marL="45720" indent="0">
              <a:buNone/>
            </a:pPr>
            <a:r>
              <a:rPr lang="ru-RU" dirty="0"/>
              <a:t>От доски, что чернил черней.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Даже если стихи слагаю,</a:t>
            </a:r>
          </a:p>
          <a:p>
            <a:pPr marL="45720" indent="0">
              <a:buNone/>
            </a:pPr>
            <a:r>
              <a:rPr lang="ru-RU" dirty="0"/>
              <a:t>Всё равно – всегда между строк –</a:t>
            </a:r>
          </a:p>
          <a:p>
            <a:pPr marL="45720" indent="0">
              <a:buNone/>
            </a:pPr>
            <a:r>
              <a:rPr lang="ru-RU" dirty="0"/>
              <a:t>Я историю излагаю,</a:t>
            </a:r>
          </a:p>
          <a:p>
            <a:pPr marL="45720" indent="0">
              <a:buNone/>
            </a:pPr>
            <a:r>
              <a:rPr lang="ru-RU" dirty="0"/>
              <a:t>Только самый последний кусок.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Все писатели – преподаватели.</a:t>
            </a:r>
          </a:p>
          <a:p>
            <a:pPr marL="45720" indent="0">
              <a:buNone/>
            </a:pPr>
            <a:r>
              <a:rPr lang="ru-RU" dirty="0"/>
              <a:t>В педагогах служит поэт.</a:t>
            </a:r>
          </a:p>
          <a:p>
            <a:pPr marL="45720" indent="0">
              <a:buNone/>
            </a:pPr>
            <a:r>
              <a:rPr lang="ru-RU" dirty="0"/>
              <a:t>До конца мы еще не растратили</a:t>
            </a:r>
          </a:p>
          <a:p>
            <a:pPr marL="45720" indent="0">
              <a:buNone/>
            </a:pPr>
            <a:r>
              <a:rPr lang="ru-RU" dirty="0"/>
              <a:t>Свой учительский авторитет.</a:t>
            </a:r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dirty="0" smtClean="0"/>
              <a:t>Мы </a:t>
            </a:r>
            <a:r>
              <a:rPr lang="ru-RU" dirty="0"/>
              <a:t>не просто рифмы нанизывали –</a:t>
            </a:r>
          </a:p>
          <a:p>
            <a:pPr marL="45720" indent="0">
              <a:buNone/>
            </a:pPr>
            <a:r>
              <a:rPr lang="ru-RU" dirty="0"/>
              <a:t>Мы добьёмся такой строки,</a:t>
            </a:r>
          </a:p>
          <a:p>
            <a:pPr marL="45720" indent="0">
              <a:buNone/>
            </a:pPr>
            <a:r>
              <a:rPr lang="ru-RU" dirty="0"/>
              <a:t>Чтоб за нами слова записывали</a:t>
            </a:r>
          </a:p>
          <a:p>
            <a:pPr marL="45720" indent="0">
              <a:buNone/>
            </a:pPr>
            <a:r>
              <a:rPr lang="ru-RU" dirty="0"/>
              <a:t>После смены ученики.</a:t>
            </a:r>
          </a:p>
          <a:p>
            <a:pPr marL="45720" indent="0" fontAlgn="base">
              <a:buNone/>
            </a:pPr>
            <a:r>
              <a:rPr lang="ru-RU" dirty="0"/>
              <a:t>Я учитель школы для взрослых,</a:t>
            </a:r>
          </a:p>
          <a:p>
            <a:pPr marL="45720" indent="0" fontAlgn="base">
              <a:buNone/>
            </a:pPr>
            <a:r>
              <a:rPr lang="ru-RU" dirty="0"/>
              <a:t>Так оттуда и не уходил —</a:t>
            </a:r>
          </a:p>
          <a:p>
            <a:pPr marL="45720" indent="0" fontAlgn="base">
              <a:buNone/>
            </a:pPr>
            <a:r>
              <a:rPr lang="ru-RU" dirty="0"/>
              <a:t>От предметов точных и грозных,</a:t>
            </a:r>
          </a:p>
          <a:p>
            <a:pPr marL="45720" indent="0" fontAlgn="base">
              <a:buNone/>
            </a:pPr>
            <a:r>
              <a:rPr lang="ru-RU" dirty="0"/>
              <a:t>От доски, что черней чернил.</a:t>
            </a:r>
          </a:p>
          <a:p>
            <a:pPr marL="45720" indent="0" fontAlgn="base">
              <a:buNone/>
            </a:pPr>
            <a:r>
              <a:rPr lang="ru-RU" dirty="0"/>
              <a:t>Я учитель школы для </a:t>
            </a:r>
          </a:p>
          <a:p>
            <a:pPr marL="4572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i="1" dirty="0"/>
              <a:t>(Б. А. Слуцкий, 1959)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10 - 14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21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произведении Б. А. Слуцкого используется повтор слова в начале нескольких стихов (</a:t>
            </a:r>
            <a:r>
              <a:rPr lang="ru-RU" i="1" dirty="0"/>
              <a:t>мы – мы, от – от</a:t>
            </a:r>
            <a:r>
              <a:rPr lang="ru-RU" dirty="0"/>
              <a:t>). Как называется такая фигура речи, которая придаёт стиху выразительность, подчёркивает важные смысловые моменты?</a:t>
            </a:r>
          </a:p>
          <a:p>
            <a:r>
              <a:rPr lang="ru-RU" dirty="0"/>
              <a:t>Укажите номер строфы (порядковое числительное в именительном падеже), в которой поэт использует просторечное слово.</a:t>
            </a:r>
          </a:p>
          <a:p>
            <a:r>
              <a:rPr lang="ru-RU" dirty="0"/>
              <a:t>Из четвёртой строфы приведённого выше стихотворения выпишите пример метафоры.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Задания 10 - 14</a:t>
            </a:r>
          </a:p>
        </p:txBody>
      </p:sp>
    </p:spTree>
    <p:extLst>
      <p:ext uri="{BB962C8B-B14F-4D97-AF65-F5344CB8AC3E}">
        <p14:creationId xmlns:p14="http://schemas.microsoft.com/office/powerpoint/2010/main" val="4382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приведённого ниже перечня выберите три названия художественных средств и приёмов, использованных поэтом в первой строфе данного стихотворения. </a:t>
            </a:r>
          </a:p>
          <a:p>
            <a:pPr marL="45720" indent="0">
              <a:buNone/>
            </a:pPr>
            <a:r>
              <a:rPr lang="ru-RU" dirty="0"/>
              <a:t>1)  гротеск</a:t>
            </a:r>
          </a:p>
          <a:p>
            <a:pPr marL="45720" indent="0">
              <a:buNone/>
            </a:pPr>
            <a:r>
              <a:rPr lang="ru-RU" dirty="0"/>
              <a:t>2)  анафора</a:t>
            </a:r>
          </a:p>
          <a:p>
            <a:pPr marL="45720" indent="0">
              <a:buNone/>
            </a:pPr>
            <a:r>
              <a:rPr lang="ru-RU" dirty="0"/>
              <a:t>3)  сравнение</a:t>
            </a:r>
          </a:p>
          <a:p>
            <a:pPr marL="45720" indent="0">
              <a:buNone/>
            </a:pPr>
            <a:r>
              <a:rPr lang="ru-RU" dirty="0"/>
              <a:t>4)  антонимия</a:t>
            </a:r>
          </a:p>
          <a:p>
            <a:pPr marL="45720" indent="0">
              <a:buNone/>
            </a:pPr>
            <a:r>
              <a:rPr lang="ru-RU" dirty="0"/>
              <a:t>5)  инверсия</a:t>
            </a:r>
          </a:p>
          <a:p>
            <a:r>
              <a:rPr lang="ru-RU" dirty="0"/>
              <a:t>Какой вид рифмовки (АВАВ) использует Б. А. Слуцкий в лирическом произведении «Я учитель школы для взрослых …»?</a:t>
            </a:r>
          </a:p>
          <a:p>
            <a:pPr marL="45720" indent="0">
              <a:buNone/>
            </a:pPr>
            <a:r>
              <a:rPr lang="ru-RU" dirty="0" smtClean="0"/>
              <a:t>Стихотворный размер – анапест.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Задания 10 - 14</a:t>
            </a:r>
          </a:p>
        </p:txBody>
      </p:sp>
    </p:spTree>
    <p:extLst>
      <p:ext uri="{BB962C8B-B14F-4D97-AF65-F5344CB8AC3E}">
        <p14:creationId xmlns:p14="http://schemas.microsoft.com/office/powerpoint/2010/main" val="4728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" indent="0">
              <a:buNone/>
            </a:pPr>
            <a:r>
              <a:rPr lang="ru-RU" dirty="0"/>
              <a:t>Всего-то – чтоб была свеча, </a:t>
            </a:r>
          </a:p>
          <a:p>
            <a:pPr marL="45720" indent="0">
              <a:buNone/>
            </a:pPr>
            <a:r>
              <a:rPr lang="ru-RU" dirty="0"/>
              <a:t>Свеча простая, восковая, </a:t>
            </a:r>
          </a:p>
          <a:p>
            <a:pPr marL="45720" indent="0">
              <a:buNone/>
            </a:pPr>
            <a:r>
              <a:rPr lang="ru-RU" dirty="0"/>
              <a:t>И старомодность вековая </a:t>
            </a:r>
          </a:p>
          <a:p>
            <a:pPr marL="45720" indent="0">
              <a:buNone/>
            </a:pPr>
            <a:r>
              <a:rPr lang="ru-RU" dirty="0"/>
              <a:t>Так станет в памяти свежа. 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И поспешит твое перо </a:t>
            </a:r>
          </a:p>
          <a:p>
            <a:pPr marL="45720" indent="0">
              <a:buNone/>
            </a:pPr>
            <a:r>
              <a:rPr lang="ru-RU" dirty="0"/>
              <a:t>К той грамоте витиеватой, </a:t>
            </a:r>
          </a:p>
          <a:p>
            <a:pPr marL="45720" indent="0">
              <a:buNone/>
            </a:pPr>
            <a:r>
              <a:rPr lang="ru-RU" dirty="0"/>
              <a:t>Разумной и замысловатой, </a:t>
            </a:r>
          </a:p>
          <a:p>
            <a:pPr marL="45720" indent="0">
              <a:buNone/>
            </a:pPr>
            <a:r>
              <a:rPr lang="ru-RU" dirty="0"/>
              <a:t>И ляжет на душу добро. 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Уже ты мыслишь о друзьях </a:t>
            </a:r>
          </a:p>
          <a:p>
            <a:pPr marL="45720" indent="0">
              <a:buNone/>
            </a:pPr>
            <a:r>
              <a:rPr lang="ru-RU" dirty="0"/>
              <a:t>Всё чаще, способом старинным, </a:t>
            </a:r>
          </a:p>
          <a:p>
            <a:pPr marL="45720" indent="0">
              <a:buNone/>
            </a:pPr>
            <a:r>
              <a:rPr lang="ru-RU" dirty="0"/>
              <a:t>И сталактитом стеаринным </a:t>
            </a:r>
          </a:p>
          <a:p>
            <a:pPr marL="45720" indent="0">
              <a:buNone/>
            </a:pPr>
            <a:r>
              <a:rPr lang="ru-RU" dirty="0"/>
              <a:t>Займёшься с нежностью в глазах. 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r>
              <a:rPr lang="ru-RU" dirty="0"/>
              <a:t>И Пушкин ласково глядит, </a:t>
            </a:r>
          </a:p>
          <a:p>
            <a:pPr marL="45720" indent="0">
              <a:buNone/>
            </a:pPr>
            <a:r>
              <a:rPr lang="ru-RU" dirty="0"/>
              <a:t>И ночь прошла, и гаснут свечи, </a:t>
            </a:r>
          </a:p>
          <a:p>
            <a:pPr marL="45720" indent="0">
              <a:buNone/>
            </a:pPr>
            <a:r>
              <a:rPr lang="ru-RU" dirty="0"/>
              <a:t>И нежный вкус родимой речи </a:t>
            </a:r>
          </a:p>
          <a:p>
            <a:pPr marL="45720" indent="0">
              <a:buNone/>
            </a:pPr>
            <a:r>
              <a:rPr lang="ru-RU" dirty="0"/>
              <a:t>Так чисто губы холодит.</a:t>
            </a:r>
          </a:p>
          <a:p>
            <a:pPr marL="45720" indent="0">
              <a:buNone/>
            </a:pPr>
            <a:r>
              <a:rPr lang="ru-RU" i="1" dirty="0"/>
              <a:t>(Б. А. Ахмадулина, 1960)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/>
              <a:t>Сначала запишите номера заданий 8 и 9 и сформулируйте прямой связный ответ (5–10 предложений) на каждый вопрос.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07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/>
              <a:t>Какой смысл получает в стихотворении Б. А. Ахмадулиной образ свечи?</a:t>
            </a:r>
          </a:p>
          <a:p>
            <a:r>
              <a:rPr lang="ru-RU" dirty="0" smtClean="0"/>
              <a:t>В </a:t>
            </a:r>
            <a:r>
              <a:rPr lang="ru-RU" dirty="0"/>
              <a:t>начале ответа отметьте, что пушкинская тема в творчестве поэтессы занимает значительное место. Укажите, что в стихотворении Б. А. Ахмадулиной образ «простой, восковой» свечи становится символом творчества. Он вызывает ряд ассоциаций.</a:t>
            </a:r>
          </a:p>
          <a:p>
            <a:r>
              <a:rPr lang="ru-RU" dirty="0"/>
              <a:t>Прежде всего свеча сопрягается с пушкинским временем, кругом друзей великого поэта. Историческая память воскрешает старину, прошедший век с помощью «стеаринового сталактита»:</a:t>
            </a:r>
          </a:p>
          <a:p>
            <a:pPr marL="1260000" indent="0">
              <a:buNone/>
            </a:pPr>
            <a:r>
              <a:rPr lang="ru-RU" dirty="0"/>
              <a:t>И Пушкин ласково глядит, </a:t>
            </a:r>
          </a:p>
          <a:p>
            <a:pPr marL="1260000" indent="0">
              <a:buNone/>
            </a:pPr>
            <a:r>
              <a:rPr lang="ru-RU" dirty="0"/>
              <a:t>И ночь прошла, и гаснут свечи, </a:t>
            </a:r>
          </a:p>
          <a:p>
            <a:pPr marL="1260000" indent="0">
              <a:buNone/>
            </a:pPr>
            <a:r>
              <a:rPr lang="ru-RU" dirty="0"/>
              <a:t>И нежный вкус родимой речи </a:t>
            </a:r>
          </a:p>
          <a:p>
            <a:pPr marL="1260000" indent="0">
              <a:buNone/>
            </a:pPr>
            <a:r>
              <a:rPr lang="ru-RU" dirty="0"/>
              <a:t>Так чисто губы холодит.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Материалы к </a:t>
            </a:r>
            <a:r>
              <a:rPr lang="ru-RU" b="1" dirty="0"/>
              <a:t>заданию 15</a:t>
            </a:r>
          </a:p>
        </p:txBody>
      </p:sp>
    </p:spTree>
    <p:extLst>
      <p:ext uri="{BB962C8B-B14F-4D97-AF65-F5344CB8AC3E}">
        <p14:creationId xmlns:p14="http://schemas.microsoft.com/office/powerpoint/2010/main" val="12867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400" dirty="0"/>
              <a:t>Возникают аллюзии: грамота витиеватая, добро, перо. Лексический ряд поддерживает связь с пушкинской эпохой.</a:t>
            </a:r>
          </a:p>
          <a:p>
            <a:r>
              <a:rPr lang="ru-RU" sz="2400" dirty="0"/>
              <a:t>Подчеркните, что, читая стихотворение «Свеча», мы лишний раз убеждаемся, что нет противоречия эпох, а есть их преемственность. Именно при свечах во все времена рождалось вдохновение.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к 15 заданию</a:t>
            </a:r>
          </a:p>
        </p:txBody>
      </p:sp>
    </p:spTree>
    <p:extLst>
      <p:ext uri="{BB962C8B-B14F-4D97-AF65-F5344CB8AC3E}">
        <p14:creationId xmlns:p14="http://schemas.microsoft.com/office/powerpoint/2010/main" val="34672239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/>
              <a:t>В каких произведениях отечественной литературы </a:t>
            </a:r>
            <a:r>
              <a:rPr lang="ru-RU" b="1" dirty="0" smtClean="0"/>
              <a:t>образ свечи находит </a:t>
            </a:r>
            <a:r>
              <a:rPr lang="ru-RU" b="1" dirty="0"/>
              <a:t>свое развитие и в чём </a:t>
            </a:r>
            <a:r>
              <a:rPr lang="ru-RU" b="1" dirty="0" smtClean="0"/>
              <a:t>эти </a:t>
            </a:r>
            <a:r>
              <a:rPr lang="ru-RU" b="1" dirty="0"/>
              <a:t>произведения можно сопоставить со стихотворением Б. А. Ахмадулиной «Свеча»?</a:t>
            </a:r>
          </a:p>
          <a:p>
            <a:r>
              <a:rPr lang="ru-RU" dirty="0" smtClean="0"/>
              <a:t>Начните </a:t>
            </a:r>
            <a:r>
              <a:rPr lang="ru-RU" dirty="0"/>
              <a:t>развёрнутый ответ с мысли о том, что образ свечи является одной из важных метафор во многих произведениях отечественной литературы.</a:t>
            </a:r>
          </a:p>
          <a:p>
            <a:r>
              <a:rPr lang="ru-RU" dirty="0"/>
              <a:t>Подберите для контекстного сопоставления два произведения. Сопоставьте первое выбранное произведение с предложенным текстом. Так, в стихотворении А. А. Блока «Я отрок, зажигаю свечи…» (цикл «Стихи о Прекрасной Даме») образ свечи вводит читателя в пространство храма. Женственный облик лирической героини, которую боготворит «отрок», связан с таинственным, мистическим чувством.</a:t>
            </a:r>
          </a:p>
          <a:p>
            <a:r>
              <a:rPr lang="ru-RU" dirty="0"/>
              <a:t>В отличие от Ахмадулиной, которая традиционно использует образ свечи как символ вдохновения, у Блока свеча становится атрибутом священнодействия, причащения чистым чувством любви.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заданию </a:t>
            </a:r>
            <a:r>
              <a:rPr lang="ru-RU" b="1" dirty="0" smtClean="0"/>
              <a:t>16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49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Сопоставьте второе выбранное произведение с предложенным текстом. Отметьте, что в творчестве </a:t>
            </a:r>
            <a:r>
              <a:rPr lang="ru-RU" dirty="0" err="1" smtClean="0"/>
              <a:t>Б.Л.Пастернака</a:t>
            </a:r>
            <a:r>
              <a:rPr lang="ru-RU" dirty="0" smtClean="0"/>
              <a:t> </a:t>
            </a:r>
            <a:r>
              <a:rPr lang="ru-RU" dirty="0"/>
              <a:t>свеча чаще всего является метафорой души. Она становится сквозным образом романа «Доктор Живаго», а в стихотворении «Зимняя ночь» с её помощью подчёркивается связь темы природы и любви:</a:t>
            </a:r>
          </a:p>
          <a:p>
            <a:pPr marL="1260000" indent="0">
              <a:buNone/>
            </a:pPr>
            <a:r>
              <a:rPr lang="ru-RU" dirty="0"/>
              <a:t>И все терялось в снежной мгле</a:t>
            </a:r>
            <a:br>
              <a:rPr lang="ru-RU" dirty="0"/>
            </a:br>
            <a:r>
              <a:rPr lang="ru-RU" dirty="0"/>
              <a:t>Седой и белой.</a:t>
            </a:r>
            <a:br>
              <a:rPr lang="ru-RU" dirty="0"/>
            </a:br>
            <a:r>
              <a:rPr lang="ru-RU" dirty="0"/>
              <a:t>Свеча горела на столе,</a:t>
            </a:r>
            <a:br>
              <a:rPr lang="ru-RU" dirty="0"/>
            </a:br>
            <a:r>
              <a:rPr lang="ru-RU" dirty="0"/>
              <a:t>Свеча горела. </a:t>
            </a:r>
          </a:p>
          <a:p>
            <a:r>
              <a:rPr lang="ru-RU" dirty="0"/>
              <a:t>Сделайте вывод о том, что в поэзии ХХ века образ-символ свечи развивается и обретает традиционное звучание как символ надежды, счастья. У Ахмадулиной этот образ получает философский смысл и олицетворяет по-пушкински гармонию души.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заданию 16</a:t>
            </a:r>
          </a:p>
        </p:txBody>
      </p:sp>
    </p:spTree>
    <p:extLst>
      <p:ext uri="{BB962C8B-B14F-4D97-AF65-F5344CB8AC3E}">
        <p14:creationId xmlns:p14="http://schemas.microsoft.com/office/powerpoint/2010/main" val="35249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оман-эпопея («Война и мир», «Тихий Дон»)</a:t>
            </a:r>
          </a:p>
          <a:p>
            <a:r>
              <a:rPr lang="ru-RU" dirty="0"/>
              <a:t>р</a:t>
            </a:r>
            <a:r>
              <a:rPr lang="ru-RU" dirty="0" smtClean="0"/>
              <a:t>оман («Евгений Онегин», «Доктор Живаго»)</a:t>
            </a:r>
          </a:p>
          <a:p>
            <a:r>
              <a:rPr lang="ru-RU" dirty="0"/>
              <a:t>п</a:t>
            </a:r>
            <a:r>
              <a:rPr lang="ru-RU" dirty="0" smtClean="0"/>
              <a:t>овесть («Шинель», «Один день Ивана Денисовича»)</a:t>
            </a:r>
          </a:p>
          <a:p>
            <a:r>
              <a:rPr lang="ru-RU" dirty="0"/>
              <a:t>р</a:t>
            </a:r>
            <a:r>
              <a:rPr lang="ru-RU" dirty="0" smtClean="0"/>
              <a:t>ассказ («Старуха </a:t>
            </a:r>
            <a:r>
              <a:rPr lang="ru-RU" dirty="0" err="1" smtClean="0"/>
              <a:t>Изергиль</a:t>
            </a:r>
            <a:r>
              <a:rPr lang="ru-RU" dirty="0" smtClean="0"/>
              <a:t>», «Матренин двор»)</a:t>
            </a:r>
          </a:p>
          <a:p>
            <a:r>
              <a:rPr lang="ru-RU" dirty="0"/>
              <a:t>о</a:t>
            </a:r>
            <a:r>
              <a:rPr lang="ru-RU" dirty="0" smtClean="0"/>
              <a:t>черк («Губернские очерки» М. Е. Салтыкова-Щедрина, сборник «Под небесами Родины» А. П. Платонова)</a:t>
            </a:r>
          </a:p>
          <a:p>
            <a:r>
              <a:rPr lang="ru-RU" dirty="0"/>
              <a:t>п</a:t>
            </a:r>
            <a:r>
              <a:rPr lang="ru-RU" dirty="0" smtClean="0"/>
              <a:t>ритча (притча о праведной земле из пьесы «На дне»)</a:t>
            </a:r>
          </a:p>
          <a:p>
            <a:r>
              <a:rPr lang="ru-RU" dirty="0"/>
              <a:t>п</a:t>
            </a:r>
            <a:r>
              <a:rPr lang="ru-RU" dirty="0" smtClean="0"/>
              <a:t>оэма («Реквием» А. А. Ахматовой)</a:t>
            </a:r>
          </a:p>
          <a:p>
            <a:r>
              <a:rPr lang="ru-RU" dirty="0"/>
              <a:t>б</a:t>
            </a:r>
            <a:r>
              <a:rPr lang="ru-RU" dirty="0" smtClean="0"/>
              <a:t>аллада («Светлана» В. А. Жуковского)</a:t>
            </a:r>
          </a:p>
          <a:p>
            <a:r>
              <a:rPr lang="ru-RU" dirty="0"/>
              <a:t>п</a:t>
            </a:r>
            <a:r>
              <a:rPr lang="ru-RU" dirty="0" smtClean="0"/>
              <a:t>есня («Песнь о собаке» С. А. Есенина)</a:t>
            </a:r>
          </a:p>
          <a:p>
            <a:r>
              <a:rPr lang="ru-RU" dirty="0"/>
              <a:t>э</a:t>
            </a:r>
            <a:r>
              <a:rPr lang="ru-RU" dirty="0" smtClean="0"/>
              <a:t>легия («Море» В. А. Жуковского, «Погасло дневное светило…» А. С. Пушкина)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Жанры литературы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945589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Почему шинель в одноимённой повести Н. В. Гоголя приобретает значение символа?</a:t>
            </a:r>
          </a:p>
          <a:p>
            <a:r>
              <a:rPr lang="ru-RU" dirty="0"/>
              <a:t>Единение человека с природой в поэзии А. А. Фета. (Не менее трёх стихотворений)</a:t>
            </a:r>
          </a:p>
          <a:p>
            <a:r>
              <a:rPr lang="ru-RU" dirty="0"/>
              <a:t>Противоречивость изображения революции в поэме А. А. Блока «Двенадцать».</a:t>
            </a:r>
          </a:p>
          <a:p>
            <a:r>
              <a:rPr lang="ru-RU" dirty="0"/>
              <a:t>Тема «героя времени» в отечественной прозе второй половины ХХ –  начала </a:t>
            </a:r>
            <a:r>
              <a:rPr lang="en-US" dirty="0"/>
              <a:t>XXI </a:t>
            </a:r>
            <a:r>
              <a:rPr lang="ru-RU" dirty="0"/>
              <a:t>в. (Одно-два произведения по выбору)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Часть 2 (задания 17.1- 17.4)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96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ru-RU" dirty="0"/>
          </a:p>
          <a:p>
            <a:r>
              <a:rPr lang="ru-RU" dirty="0"/>
              <a:t>Во вступлении сочинения укажите, что душа для Цветаевой – источник творчества, она вмещает в себя Вселенную. Это обитель духа, в ней рождаются все чувства. </a:t>
            </a:r>
          </a:p>
          <a:p>
            <a:r>
              <a:rPr lang="ru-RU" dirty="0"/>
              <a:t>Отметьте, что свобода, открытость, своеволие – вот главные характеристики цветаевской лирической героини. Так, в стихотворении «Молитва» (1909) воля соотносится для поэта с полнотой бытия:</a:t>
            </a:r>
          </a:p>
          <a:p>
            <a:pPr marL="1260000" indent="0">
              <a:buNone/>
            </a:pPr>
            <a:r>
              <a:rPr lang="ru-RU" dirty="0"/>
              <a:t>Всего хочу: с душой цыгана</a:t>
            </a:r>
          </a:p>
          <a:p>
            <a:pPr marL="1260000" indent="0">
              <a:buNone/>
            </a:pPr>
            <a:r>
              <a:rPr lang="ru-RU" dirty="0"/>
              <a:t>Идти под песни на разбой,</a:t>
            </a:r>
          </a:p>
          <a:p>
            <a:pPr marL="1260000" indent="0">
              <a:buNone/>
            </a:pPr>
            <a:r>
              <a:rPr lang="ru-RU" dirty="0"/>
              <a:t>За всех страдать под звук органа</a:t>
            </a:r>
          </a:p>
          <a:p>
            <a:pPr marL="1260000" indent="0">
              <a:buNone/>
            </a:pPr>
            <a:r>
              <a:rPr lang="ru-RU" dirty="0"/>
              <a:t>И амазонкой мчаться в бой…</a:t>
            </a:r>
          </a:p>
          <a:p>
            <a:r>
              <a:rPr lang="ru-RU" dirty="0"/>
              <a:t>Укажите, что часто душа как символ поэзии ассоциируется у Цветаевой с птицей – голубем, лебедем, что не свободны, но чисты. Также в её лирике возникает образ феникса как знак возрождения.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1260" cy="1800199"/>
          </a:xfrm>
        </p:spPr>
        <p:txBody>
          <a:bodyPr/>
          <a:lstStyle/>
          <a:p>
            <a:r>
              <a:rPr lang="ru-RU" sz="2800" b="1" dirty="0" smtClean="0"/>
              <a:t>17.3. </a:t>
            </a:r>
            <a:r>
              <a:rPr lang="ru-RU" sz="2800" b="1" dirty="0"/>
              <a:t>Образ души в лирике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</a:t>
            </a:r>
            <a:r>
              <a:rPr lang="ru-RU" sz="2800" b="1" dirty="0"/>
              <a:t>. И. Цветаевой. </a:t>
            </a:r>
            <a:r>
              <a:rPr lang="ru-RU" sz="2800" b="1" dirty="0" smtClean="0"/>
              <a:t>(не </a:t>
            </a:r>
            <a:r>
              <a:rPr lang="ru-RU" sz="2800" b="1" dirty="0"/>
              <a:t>менее трёх стихотворений)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4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r>
              <a:rPr lang="ru-RU" dirty="0"/>
              <a:t>Напишите, что в стихотворении «Если душа родилась крылатой…» (1918) образ души олицетворяет Россию:</a:t>
            </a:r>
          </a:p>
          <a:p>
            <a:pPr marL="1260000" indent="0">
              <a:buNone/>
            </a:pPr>
            <a:r>
              <a:rPr lang="ru-RU" dirty="0"/>
              <a:t>Если душа родилась крылатой –</a:t>
            </a:r>
          </a:p>
          <a:p>
            <a:pPr marL="1260000" indent="0">
              <a:buNone/>
            </a:pPr>
            <a:r>
              <a:rPr lang="ru-RU" dirty="0"/>
              <a:t>Что ей хоромы – и что ей хаты!</a:t>
            </a:r>
          </a:p>
          <a:p>
            <a:r>
              <a:rPr lang="ru-RU" dirty="0"/>
              <a:t>Подчеркивается стремление уйти от повседневности и в то же время невозможность отрешиться от проблем современности. Отсюда и два врага цветаевской героини: «голод  голодных – и сытость  сытых». </a:t>
            </a:r>
          </a:p>
          <a:p>
            <a:r>
              <a:rPr lang="ru-RU" dirty="0"/>
              <a:t>Отметьте, что в лирическом произведении «Знаю, умру на заре!..» (1920) героиня Цветаевой уверенно заявляет:</a:t>
            </a:r>
          </a:p>
          <a:p>
            <a:pPr marL="1296000" indent="0">
              <a:buNone/>
            </a:pPr>
            <a:r>
              <a:rPr lang="ru-RU" dirty="0"/>
              <a:t>…Ястребиную ночь</a:t>
            </a:r>
          </a:p>
          <a:p>
            <a:pPr marL="1296000" indent="0">
              <a:buNone/>
            </a:pPr>
            <a:r>
              <a:rPr lang="ru-RU" dirty="0"/>
              <a:t>Бог не пошлёт по мою лебединую душу.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16632"/>
            <a:ext cx="8381260" cy="1440160"/>
          </a:xfrm>
        </p:spPr>
        <p:txBody>
          <a:bodyPr/>
          <a:lstStyle/>
          <a:p>
            <a:r>
              <a:rPr lang="ru-RU" sz="2800" b="1" dirty="0" smtClean="0"/>
              <a:t>17.3. </a:t>
            </a:r>
            <a:r>
              <a:rPr lang="ru-RU" sz="2800" b="1" dirty="0"/>
              <a:t>Образ души в лирике </a:t>
            </a:r>
            <a:br>
              <a:rPr lang="ru-RU" sz="2800" b="1" dirty="0"/>
            </a:br>
            <a:r>
              <a:rPr lang="ru-RU" sz="2800" b="1" dirty="0"/>
              <a:t>М. И. Цветаевой. (не менее трёх стихотворений)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55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Поэт считает тело тюрьмой мятежной, порывистой души, которая жаждет вырваться, что противоречит сущности человека, ведь дух неотделим от тела. Этот бунт завершается, как правило, бегством, несогласием с миром, уходом в творчество.</a:t>
            </a:r>
          </a:p>
          <a:p>
            <a:r>
              <a:rPr lang="ru-RU" dirty="0"/>
              <a:t>В заключение отметьте, что «крылатая душа» лирической героини М. И. Цветаевой стала символом поэзии. Она поднимает человека над обыденностью, дает вдохновение жить и творить.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1260" cy="1221601"/>
          </a:xfrm>
        </p:spPr>
        <p:txBody>
          <a:bodyPr/>
          <a:lstStyle/>
          <a:p>
            <a:r>
              <a:rPr lang="ru-RU" sz="2800" b="1" dirty="0" smtClean="0"/>
              <a:t>17.3. </a:t>
            </a:r>
            <a:r>
              <a:rPr lang="ru-RU" sz="2800" b="1" dirty="0"/>
              <a:t>Образ души в лирике </a:t>
            </a:r>
            <a:br>
              <a:rPr lang="ru-RU" sz="2800" b="1" dirty="0"/>
            </a:br>
            <a:r>
              <a:rPr lang="ru-RU" sz="2800" b="1" dirty="0"/>
              <a:t>М. И. Цветаевой. (не менее трёх стихотворений)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6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17.3 Символическая структура произведений </a:t>
            </a:r>
            <a:endParaRPr lang="ru-RU" b="1" dirty="0" smtClean="0"/>
          </a:p>
          <a:p>
            <a:pPr marL="21600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М</a:t>
            </a:r>
            <a:r>
              <a:rPr lang="ru-RU" b="1" dirty="0"/>
              <a:t>. А. Булгакова. (По романам «Мастер и Маргарита» или </a:t>
            </a:r>
            <a:r>
              <a:rPr lang="ru-RU" b="1" dirty="0" smtClean="0"/>
              <a:t>   «</a:t>
            </a:r>
            <a:r>
              <a:rPr lang="ru-RU" b="1" dirty="0"/>
              <a:t>Белая гвардия»).</a:t>
            </a:r>
            <a:endParaRPr lang="ru-RU" dirty="0"/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В начале своего сочинения укажите на то, что символическая структура романов М. А. Булгакова раскрывает их аллегорическое содержание, позволяет соотнести образы с произведениями мировой литературы.</a:t>
            </a:r>
          </a:p>
          <a:p>
            <a:r>
              <a:rPr lang="ru-RU" dirty="0"/>
              <a:t>Отметьте, что в романе «Мастер и Маргарита» представлена символика растений (роза, плющ, виноград и др.), животных (собака, кот, конь и др.), птиц (ласточка, воробей и др.), природных явлений (Солнце, Луна, гроза). Также значима система символов вещного мира (вино, масло, чаша, нож), атрибутов одежды (плащ, пальто, шапочка, перчатка, фрак). Но самой важной является символика зеркала.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Материалы к </a:t>
            </a:r>
            <a:r>
              <a:rPr lang="ru-RU" b="1" dirty="0"/>
              <a:t>заданию 17.3 </a:t>
            </a:r>
          </a:p>
        </p:txBody>
      </p:sp>
    </p:spTree>
    <p:extLst>
      <p:ext uri="{BB962C8B-B14F-4D97-AF65-F5344CB8AC3E}">
        <p14:creationId xmlns:p14="http://schemas.microsoft.com/office/powerpoint/2010/main" val="11006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Укажите, что розовое масло, чей запах мучает Понтия Пилата, и подсолнечное масло, которое разлила Аннушка на беду поскользнувшемуся  на нём и попавшему под трамвай Берлиозу, также являются символом рока. Солнце, сжигающее Москву и </a:t>
            </a:r>
            <a:r>
              <a:rPr lang="ru-RU" dirty="0" err="1"/>
              <a:t>Ершалаим</a:t>
            </a:r>
            <a:r>
              <a:rPr lang="ru-RU" dirty="0"/>
              <a:t>, становится  вестником смерти. Луна как знак иного мира сопутствует Мастеру и Понтию Пилату. По лунной дороге в путь отправляются «пятый прокуратор Иудеи, всадник Понтий Пилат» и бродячий философ </a:t>
            </a:r>
            <a:r>
              <a:rPr lang="ru-RU" dirty="0" err="1"/>
              <a:t>Иешуа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заданию 17.3</a:t>
            </a:r>
          </a:p>
        </p:txBody>
      </p:sp>
    </p:spTree>
    <p:extLst>
      <p:ext uri="{BB962C8B-B14F-4D97-AF65-F5344CB8AC3E}">
        <p14:creationId xmlns:p14="http://schemas.microsoft.com/office/powerpoint/2010/main" val="34536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Подчеркните, что зеркало представляет собой путь в </a:t>
            </a:r>
            <a:r>
              <a:rPr lang="ru-RU" dirty="0" err="1"/>
              <a:t>иномирное</a:t>
            </a:r>
            <a:r>
              <a:rPr lang="ru-RU" dirty="0"/>
              <a:t> пространство. Чёрный пудель и масонский треугольник становятся символами дьявольского начала, связаны с образом </a:t>
            </a:r>
            <a:r>
              <a:rPr lang="ru-RU" dirty="0" err="1"/>
              <a:t>Воланда</a:t>
            </a:r>
            <a:r>
              <a:rPr lang="ru-RU" dirty="0"/>
              <a:t> (демоническими силами). Плащ показан в романе как знак избранничества. Также значима масонская символика. Глобус олицетворяет атрибут власти.</a:t>
            </a:r>
          </a:p>
          <a:p>
            <a:r>
              <a:rPr lang="ru-RU" dirty="0"/>
              <a:t>В завершение своих рассуждений укажите, что символы становятся сюжетными и образными скрепами </a:t>
            </a:r>
            <a:r>
              <a:rPr lang="ru-RU" dirty="0" err="1"/>
              <a:t>булгаковского</a:t>
            </a:r>
            <a:r>
              <a:rPr lang="ru-RU" dirty="0"/>
              <a:t> произведения.</a:t>
            </a:r>
          </a:p>
          <a:p>
            <a:r>
              <a:rPr lang="ru-RU" dirty="0"/>
              <a:t>Используйте теоретико-литературные понятия: мистический роман, символика, деталь, вещный мир, образная система, </a:t>
            </a:r>
            <a:r>
              <a:rPr lang="ru-RU" dirty="0" err="1"/>
              <a:t>цветопись</a:t>
            </a:r>
            <a:r>
              <a:rPr lang="ru-RU" dirty="0"/>
              <a:t>, композиция. Помните о композиционной цельности и последовательности изложения.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заданию 17.3</a:t>
            </a:r>
          </a:p>
        </p:txBody>
      </p:sp>
    </p:spTree>
    <p:extLst>
      <p:ext uri="{BB962C8B-B14F-4D97-AF65-F5344CB8AC3E}">
        <p14:creationId xmlns:p14="http://schemas.microsoft.com/office/powerpoint/2010/main" val="5621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17.4 Тема семьи в новейшей отечественной прозе второй половины ХХ – начала </a:t>
            </a:r>
            <a:r>
              <a:rPr lang="en-US" b="1" dirty="0"/>
              <a:t>XXI</a:t>
            </a:r>
            <a:r>
              <a:rPr lang="ru-RU" b="1" dirty="0"/>
              <a:t> в.  (На примере одного-двух произведений</a:t>
            </a:r>
            <a:r>
              <a:rPr lang="ru-RU" b="1" dirty="0" smtClean="0"/>
              <a:t>)</a:t>
            </a:r>
            <a:r>
              <a:rPr lang="ru-RU" dirty="0"/>
              <a:t> </a:t>
            </a:r>
          </a:p>
          <a:p>
            <a:r>
              <a:rPr lang="ru-RU" dirty="0"/>
              <a:t>Рассматривая заявленную тему, обратитесь, например, к творчеству Л. Е. Улицкой, чьи произведения в жанровом отношении представляют собой  «семейную хронику».</a:t>
            </a:r>
          </a:p>
          <a:p>
            <a:r>
              <a:rPr lang="ru-RU" dirty="0"/>
              <a:t>Рассмотрите, как главная героиня рассказа «Дочь Бухары» стала настоящим примером жертвенности, материнского подвига. Родив дочь с синдромом Дауна, она, сама будучи больной, сумела дать Милочке профессию и найти мужа – молодого человека с таким же заболеванием. Казалось бы, подобная семейная драма требует сплочённости, однако отец оставляет неполноценное дитя, а для матери ребенок становится высшей ценностью. Только после того, как все дела в этом мире были улажены, Аля уезжает умирать на родину.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заданию 17.4</a:t>
            </a:r>
          </a:p>
        </p:txBody>
      </p:sp>
    </p:spTree>
    <p:extLst>
      <p:ext uri="{BB962C8B-B14F-4D97-AF65-F5344CB8AC3E}">
        <p14:creationId xmlns:p14="http://schemas.microsoft.com/office/powerpoint/2010/main" val="41276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Укажите, что тип женщины-матери, чьей заботой и любовью питается вся большая семья, представляет и героиня повести «Медея и её дети». Старый, уютный дом в Крыму принимает всю большую семью </a:t>
            </a:r>
            <a:r>
              <a:rPr lang="ru-RU" dirty="0" err="1"/>
              <a:t>Синопли-Мендес</a:t>
            </a:r>
            <a:r>
              <a:rPr lang="ru-RU" dirty="0"/>
              <a:t>. Потомки двенадцати братьев и сестер Медеи разлетелись по миру, и теперь к ней приезжают с Севера, из Литвы, Грузии, даже невестка с Гаити. И для всей своей многочисленной родни у героини хватает любви и заботы. Родные – это духовные чада Медеи.</a:t>
            </a:r>
          </a:p>
          <a:p>
            <a:r>
              <a:rPr lang="ru-RU" dirty="0"/>
              <a:t>Подчеркните, что жизнь Медеи нельзя назвать безоблачной: пережив предательство мужа и родной сестры, которая родила от Самуила дочь, героиня прощает родных, продолжает любить Нику. Та, в свою очередь, разрушает счастье своей племянницы Маши, и молодая женщина уходит из жизни, шагнув с балкона.</a:t>
            </a:r>
          </a:p>
          <a:p>
            <a:r>
              <a:rPr lang="ru-RU" dirty="0"/>
              <a:t>В завершении своих рассуждений отметьте, что перед нами миф ХХ века, но новая Медея не сеет зло, а, напротив, творит добро. Верность, любовь и дружба остаются для неё главными ценностями.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к заданию 17.4</a:t>
            </a:r>
          </a:p>
        </p:txBody>
      </p:sp>
    </p:spTree>
    <p:extLst>
      <p:ext uri="{BB962C8B-B14F-4D97-AF65-F5344CB8AC3E}">
        <p14:creationId xmlns:p14="http://schemas.microsoft.com/office/powerpoint/2010/main" val="37743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23528" y="1719072"/>
            <a:ext cx="4608512" cy="46622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dirty="0"/>
              <a:t>Пособие предназначено для подготовки к ЕГЭ по литературе. Оно содержит:</a:t>
            </a:r>
            <a:br>
              <a:rPr lang="ru-RU" sz="1400" dirty="0"/>
            </a:br>
            <a:r>
              <a:rPr lang="ru-RU" sz="1400" dirty="0"/>
              <a:t>• </a:t>
            </a:r>
            <a:r>
              <a:rPr lang="ru-RU" sz="1400" b="1" dirty="0"/>
              <a:t>пятнадцать новых авторских тренировочных вариантов, написанных в соответствии с проектами спецификации и демоверсии 2020 года, опубликованными на сайте ФИПИ в августе 2019 г.</a:t>
            </a:r>
            <a:r>
              <a:rPr lang="ru-RU" sz="1400" dirty="0"/>
              <a:t>;</a:t>
            </a:r>
            <a:br>
              <a:rPr lang="ru-RU" sz="1400" dirty="0"/>
            </a:br>
            <a:r>
              <a:rPr lang="ru-RU" sz="1400" dirty="0"/>
              <a:t>• словарь литературоведческих терминов и справочные материалы с комментариями из программных произведений;</a:t>
            </a:r>
            <a:br>
              <a:rPr lang="ru-RU" sz="1400" dirty="0"/>
            </a:br>
            <a:r>
              <a:rPr lang="ru-RU" sz="1400" dirty="0"/>
              <a:t>• ответы ко всем заданиям 1‑й части;</a:t>
            </a:r>
            <a:br>
              <a:rPr lang="ru-RU" sz="1400" dirty="0"/>
            </a:br>
            <a:r>
              <a:rPr lang="ru-RU" sz="1400" dirty="0"/>
              <a:t>• материалы ко всем сочинениям частей 1 и 2, которые помогут выпускникам в максимально короткие сроки развить и усовершенствовать навыки написания сочинений.</a:t>
            </a:r>
            <a:br>
              <a:rPr lang="ru-RU" sz="1400" dirty="0"/>
            </a:br>
            <a:r>
              <a:rPr lang="ru-RU" sz="1400" dirty="0"/>
              <a:t>Кроме того, наши модели сочинений могут оказать помощь при подготовке к итоговому выпускному сочинению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Пособие для подготовки</a:t>
            </a:r>
            <a:endParaRPr lang="ru-RU" b="1" dirty="0"/>
          </a:p>
        </p:txBody>
      </p:sp>
      <p:pic>
        <p:nvPicPr>
          <p:cNvPr id="1026" name="Picture 2" descr="C:\Users\Lenovo\Desktop\3d7541798538436b7d256d089c21fec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345638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49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ослание («К Чаадаеву</a:t>
            </a:r>
            <a:r>
              <a:rPr lang="ru-RU" dirty="0"/>
              <a:t>» А. С. Пушкина, </a:t>
            </a:r>
            <a:r>
              <a:rPr lang="ru-RU" dirty="0" smtClean="0"/>
              <a:t>«Письмо Татьяне Яковлевой» В. В. Маяковского)</a:t>
            </a:r>
          </a:p>
          <a:p>
            <a:r>
              <a:rPr lang="ru-RU" dirty="0"/>
              <a:t>э</a:t>
            </a:r>
            <a:r>
              <a:rPr lang="ru-RU" dirty="0" smtClean="0"/>
              <a:t>пиграмма («На Воронцова» А. С. Пушкина)</a:t>
            </a:r>
          </a:p>
          <a:p>
            <a:r>
              <a:rPr lang="ru-RU" dirty="0"/>
              <a:t>о</a:t>
            </a:r>
            <a:r>
              <a:rPr lang="ru-RU" dirty="0" smtClean="0"/>
              <a:t>да («Вольность» А. С. Пушкина, «Сумерки свободы» </a:t>
            </a:r>
          </a:p>
          <a:p>
            <a:pPr marL="45720" indent="0">
              <a:buNone/>
            </a:pPr>
            <a:r>
              <a:rPr lang="ru-RU" dirty="0" smtClean="0"/>
              <a:t>  О. Э. Мандельштама)</a:t>
            </a:r>
          </a:p>
          <a:p>
            <a:r>
              <a:rPr lang="ru-RU" dirty="0"/>
              <a:t>с</a:t>
            </a:r>
            <a:r>
              <a:rPr lang="ru-RU" dirty="0" smtClean="0"/>
              <a:t>онет («Суровый </a:t>
            </a:r>
            <a:r>
              <a:rPr lang="ru-RU" dirty="0" err="1" smtClean="0"/>
              <a:t>Дант</a:t>
            </a:r>
            <a:r>
              <a:rPr lang="ru-RU" dirty="0" smtClean="0"/>
              <a:t> не презирал сонета…» А. С. Пушкина)</a:t>
            </a:r>
          </a:p>
          <a:p>
            <a:r>
              <a:rPr lang="ru-RU" dirty="0"/>
              <a:t>к</a:t>
            </a:r>
            <a:r>
              <a:rPr lang="ru-RU" dirty="0" smtClean="0"/>
              <a:t>омедия («Недоросль» Д. И. Фонвизина, «Ревизор» Н. В. Гоголя, «Горе от ума» А. С. Грибоедова)</a:t>
            </a:r>
          </a:p>
          <a:p>
            <a:r>
              <a:rPr lang="ru-RU" dirty="0"/>
              <a:t>т</a:t>
            </a:r>
            <a:r>
              <a:rPr lang="ru-RU" dirty="0" smtClean="0"/>
              <a:t>рагедия («Борис Годунов» А. С. Пушкина)</a:t>
            </a:r>
          </a:p>
          <a:p>
            <a:r>
              <a:rPr lang="ru-RU" dirty="0"/>
              <a:t>д</a:t>
            </a:r>
            <a:r>
              <a:rPr lang="ru-RU" dirty="0" smtClean="0"/>
              <a:t>рама («Гроза» А. Н. Островского, «На дне» М. Горького)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Жанры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8573380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392488" cy="49685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>Пособие содержит задания к произведениям писателей XX века - М. Горького, А.А. Блока, И.А. Бунина, А.П. Платонова, М.А. Шолохова, М.А. Булгакова, Б.Л. Пастернака, А.И. Солженицына, которые входят в школьную программу и кодификатор ЕГЭ по литературе</a:t>
            </a:r>
            <a:r>
              <a:rPr lang="ru-RU" sz="1200" dirty="0" smtClean="0"/>
              <a:t>.</a:t>
            </a:r>
          </a:p>
          <a:p>
            <a:pPr marL="45720" indent="0">
              <a:buNone/>
            </a:pPr>
            <a:r>
              <a:rPr lang="ru-RU" sz="1200" dirty="0" smtClean="0"/>
              <a:t> </a:t>
            </a:r>
            <a:r>
              <a:rPr lang="ru-RU" sz="1200" dirty="0"/>
              <a:t>В книге предложена </a:t>
            </a:r>
            <a:r>
              <a:rPr lang="ru-RU" sz="1200" dirty="0" smtClean="0"/>
              <a:t>авторская </a:t>
            </a:r>
            <a:r>
              <a:rPr lang="ru-RU" sz="1200" dirty="0"/>
              <a:t>методика работы над каждым произведением: включение его в широкий общественно-политический, историко-культурный и литературоведческий контекст (этому способствует также и наличие синхронистической таблицы), пристальное внимание к тексту самого произведения и к его идейно-тематическому содержанию и поэтике. Книга содержит качественный дополнительный материал для учителя и ученика: она даёт возможность проверить знание изученных произведений. Задания в пособии имеют </a:t>
            </a:r>
            <a:r>
              <a:rPr lang="ru-RU" sz="1200" dirty="0" err="1"/>
              <a:t>разноуровневый</a:t>
            </a:r>
            <a:r>
              <a:rPr lang="ru-RU" sz="1200" dirty="0"/>
              <a:t> характер - с выбором одного или нескольких ответов и со свободным ответом. Авторами введено значительное количество заданий на соответствие, что актуально в системе подготовки к ЕГЭ по литературе. Все задания снабжены ответами. Пособие может использоваться как тренировочная тетрадь</a:t>
            </a:r>
            <a:r>
              <a:rPr lang="ru-RU" sz="1200" dirty="0" smtClean="0"/>
              <a:t>..</a:t>
            </a:r>
            <a:endParaRPr lang="ru-RU" sz="1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Пособие для подготовки</a:t>
            </a:r>
            <a:endParaRPr lang="ru-RU" b="1" dirty="0"/>
          </a:p>
        </p:txBody>
      </p:sp>
      <p:pic>
        <p:nvPicPr>
          <p:cNvPr id="2050" name="Picture 2" descr="C:\Users\Lenovo\Desktop\834029e59bb94a1de5c7f5f8f28fe98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345638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5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400" b="1" dirty="0"/>
              <a:t>Основные </a:t>
            </a:r>
            <a:r>
              <a:rPr lang="ru-RU" sz="2400" b="1" dirty="0" smtClean="0"/>
              <a:t>темы лирики Ф. И. Тютчева:</a:t>
            </a:r>
            <a:endParaRPr lang="ru-RU" sz="2400" b="1" dirty="0"/>
          </a:p>
          <a:p>
            <a:r>
              <a:rPr lang="ru-RU" sz="2400" dirty="0" smtClean="0"/>
              <a:t>положение </a:t>
            </a:r>
            <a:r>
              <a:rPr lang="ru-RU" sz="2400" dirty="0"/>
              <a:t>русского народа («Русской женщине», «Эти бедные селенья…»;</a:t>
            </a:r>
          </a:p>
          <a:p>
            <a:r>
              <a:rPr lang="ru-RU" sz="2400" dirty="0" smtClean="0"/>
              <a:t>судьбы </a:t>
            </a:r>
            <a:r>
              <a:rPr lang="ru-RU" sz="2400" dirty="0"/>
              <a:t>России («Умом Россию не понять…», «Наполеон»);</a:t>
            </a:r>
          </a:p>
          <a:p>
            <a:r>
              <a:rPr lang="ru-RU" sz="2400" dirty="0" smtClean="0"/>
              <a:t>человек </a:t>
            </a:r>
            <a:r>
              <a:rPr lang="ru-RU" sz="2400" dirty="0"/>
              <a:t>и природа («Фонтан», «Не то, что мните вы, природа…», «Природа – сфинкс…», «</a:t>
            </a:r>
            <a:r>
              <a:rPr lang="en-US" sz="2400" dirty="0" err="1"/>
              <a:t>Silentium</a:t>
            </a:r>
            <a:r>
              <a:rPr lang="ru-RU" sz="2400" dirty="0"/>
              <a:t>»);</a:t>
            </a:r>
          </a:p>
          <a:p>
            <a:r>
              <a:rPr lang="ru-RU" sz="2400" dirty="0" smtClean="0"/>
              <a:t>любовь </a:t>
            </a:r>
            <a:r>
              <a:rPr lang="ru-RU" sz="2400" dirty="0"/>
              <a:t>(«О, как убийственно мы любим…», «Я встретил вас – и всё былое…»);</a:t>
            </a:r>
          </a:p>
          <a:p>
            <a:r>
              <a:rPr lang="ru-RU" sz="2400" dirty="0" smtClean="0"/>
              <a:t>единство </a:t>
            </a:r>
            <a:r>
              <a:rPr lang="ru-RU" sz="2400" dirty="0"/>
              <a:t>народов («Славянам», «Два единства»)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558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Философские проблемы романа «Мастер и Маргарита»: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- доказательство бытия Бога,</a:t>
            </a:r>
          </a:p>
          <a:p>
            <a:pPr marL="45720" indent="0">
              <a:buNone/>
            </a:pPr>
            <a:r>
              <a:rPr lang="ru-RU" dirty="0"/>
              <a:t>- свобода и необходимость,</a:t>
            </a:r>
          </a:p>
          <a:p>
            <a:pPr marL="45720" indent="0">
              <a:buNone/>
            </a:pPr>
            <a:r>
              <a:rPr lang="ru-RU" dirty="0"/>
              <a:t>- возможности человеческой природы,</a:t>
            </a:r>
          </a:p>
          <a:p>
            <a:pPr marL="45720" indent="0">
              <a:buNone/>
            </a:pPr>
            <a:r>
              <a:rPr lang="ru-RU" dirty="0"/>
              <a:t>- истина,</a:t>
            </a:r>
          </a:p>
          <a:p>
            <a:pPr marL="45720" indent="0">
              <a:buNone/>
            </a:pPr>
            <a:r>
              <a:rPr lang="ru-RU" dirty="0"/>
              <a:t>- предопределение.</a:t>
            </a:r>
          </a:p>
          <a:p>
            <a:r>
              <a:rPr lang="ru-RU" b="1" dirty="0"/>
              <a:t>Нравственные </a:t>
            </a:r>
            <a:r>
              <a:rPr lang="ru-RU" b="1" dirty="0" smtClean="0"/>
              <a:t>проблемы</a:t>
            </a:r>
            <a:r>
              <a:rPr lang="ru-RU" b="1" dirty="0"/>
              <a:t> романа «Мастер и Маргарита»: </a:t>
            </a:r>
            <a:endParaRPr lang="ru-RU" b="1" dirty="0" smtClean="0"/>
          </a:p>
          <a:p>
            <a:pPr marL="45720" indent="0">
              <a:buNone/>
            </a:pPr>
            <a:r>
              <a:rPr lang="ru-RU" dirty="0" smtClean="0"/>
              <a:t>- </a:t>
            </a:r>
            <a:r>
              <a:rPr lang="ru-RU" dirty="0"/>
              <a:t>вера и безверие,</a:t>
            </a:r>
          </a:p>
          <a:p>
            <a:pPr marL="45720" indent="0">
              <a:buNone/>
            </a:pPr>
            <a:r>
              <a:rPr lang="ru-RU" dirty="0"/>
              <a:t>- добро и зло,</a:t>
            </a:r>
          </a:p>
          <a:p>
            <a:pPr marL="45720" indent="0">
              <a:buNone/>
            </a:pPr>
            <a:r>
              <a:rPr lang="ru-RU" dirty="0"/>
              <a:t>- ответственность и вина,</a:t>
            </a:r>
          </a:p>
          <a:p>
            <a:pPr marL="45720" indent="0">
              <a:buNone/>
            </a:pPr>
            <a:r>
              <a:rPr lang="ru-RU" dirty="0"/>
              <a:t>- справедливость,</a:t>
            </a:r>
          </a:p>
          <a:p>
            <a:pPr marL="45720" indent="0">
              <a:buNone/>
            </a:pPr>
            <a:r>
              <a:rPr lang="ru-RU" dirty="0"/>
              <a:t>- нравственная стойкость, выбор,</a:t>
            </a:r>
          </a:p>
          <a:p>
            <a:pPr marL="45720" indent="0">
              <a:buNone/>
            </a:pPr>
            <a:r>
              <a:rPr lang="ru-RU" dirty="0"/>
              <a:t>- милосердие, возмездие, верность</a:t>
            </a:r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643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/>
          <a:lstStyle/>
          <a:p>
            <a:r>
              <a:rPr lang="ru-RU" dirty="0"/>
              <a:t>Патриотическая идея </a:t>
            </a:r>
            <a:r>
              <a:rPr lang="ru-RU" dirty="0" smtClean="0"/>
              <a:t>«Слово о полку Игореве» – </a:t>
            </a:r>
            <a:r>
              <a:rPr lang="ru-RU" dirty="0"/>
              <a:t>идея единства Руси.</a:t>
            </a:r>
          </a:p>
          <a:p>
            <a:r>
              <a:rPr lang="ru-RU" dirty="0"/>
              <a:t>Призыв к прекращению княжеских междоусобиц и объединению Руси перед лицом половецкой опасности: «Вложите в ножны свои мечи повреждённые».</a:t>
            </a:r>
          </a:p>
          <a:p>
            <a:r>
              <a:rPr lang="ru-RU" dirty="0"/>
              <a:t>Образ автора – сторонника сильной княжеской власти, сына своего времени и народа. Прославление  им чести, мужества князей, осуждение честолюбия Игоря, гордость деяниями предков.</a:t>
            </a:r>
          </a:p>
          <a:p>
            <a:pPr marL="45720" indent="0">
              <a:buNone/>
            </a:pPr>
            <a:r>
              <a:rPr lang="ru-RU" dirty="0" smtClean="0"/>
              <a:t>   Прямая </a:t>
            </a:r>
            <a:r>
              <a:rPr lang="ru-RU" dirty="0"/>
              <a:t>авторская </a:t>
            </a:r>
            <a:r>
              <a:rPr lang="ru-RU" dirty="0" smtClean="0"/>
              <a:t>оценка в романе «Капитанская дочка»:</a:t>
            </a:r>
            <a:endParaRPr lang="ru-RU" dirty="0"/>
          </a:p>
          <a:p>
            <a:r>
              <a:rPr lang="ru-RU" dirty="0"/>
              <a:t>«Не приведи Бог увидеть русский бунт, бессмысленный и беспощадный…»</a:t>
            </a:r>
          </a:p>
          <a:p>
            <a:r>
              <a:rPr lang="ru-RU" dirty="0"/>
              <a:t>Авторская идея </a:t>
            </a:r>
            <a:r>
              <a:rPr lang="ru-RU" dirty="0" smtClean="0"/>
              <a:t>в «Очарованном страннике» Н. С. </a:t>
            </a:r>
            <a:r>
              <a:rPr lang="ru-RU" dirty="0"/>
              <a:t>Лескова –«Русский человек со всем справится»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Идейное содержание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62939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348</TotalTime>
  <Words>5116</Words>
  <Application>Microsoft Office PowerPoint</Application>
  <PresentationFormat>Экран (4:3)</PresentationFormat>
  <Paragraphs>416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5" baseType="lpstr">
      <vt:lpstr>Arial</vt:lpstr>
      <vt:lpstr>Franklin Gothic Medium</vt:lpstr>
      <vt:lpstr>Wingdings</vt:lpstr>
      <vt:lpstr>Wingdings 2</vt:lpstr>
      <vt:lpstr>Сетка</vt:lpstr>
      <vt:lpstr>Подготовка к егэ по литературе   Татьяна Владимировна СКрипка</vt:lpstr>
      <vt:lpstr>Литературное направление  литературное течение</vt:lpstr>
      <vt:lpstr>Художественный метод</vt:lpstr>
      <vt:lpstr>Литературный род</vt:lpstr>
      <vt:lpstr>Жанры литературы</vt:lpstr>
      <vt:lpstr>Жанры литературы</vt:lpstr>
      <vt:lpstr>тематика</vt:lpstr>
      <vt:lpstr>проблематика</vt:lpstr>
      <vt:lpstr>Идейное содержание</vt:lpstr>
      <vt:lpstr>Вечные темы и образы</vt:lpstr>
      <vt:lpstr>Вечные темы и вечные образы</vt:lpstr>
      <vt:lpstr>сюжет</vt:lpstr>
      <vt:lpstr>Тип героя</vt:lpstr>
      <vt:lpstr>композиция</vt:lpstr>
      <vt:lpstr>композиция</vt:lpstr>
      <vt:lpstr>Система персонажей</vt:lpstr>
      <vt:lpstr>психологизм</vt:lpstr>
      <vt:lpstr>народность</vt:lpstr>
      <vt:lpstr>народность</vt:lpstr>
      <vt:lpstr>историзм</vt:lpstr>
      <vt:lpstr>историзм</vt:lpstr>
      <vt:lpstr>комическое</vt:lpstr>
      <vt:lpstr>комическое</vt:lpstr>
      <vt:lpstr>Стихотворные размеры</vt:lpstr>
      <vt:lpstr>Литературная критика</vt:lpstr>
      <vt:lpstr>Литературная критика</vt:lpstr>
      <vt:lpstr>Деталь, символ, подтекст</vt:lpstr>
      <vt:lpstr>Символика, подтекст</vt:lpstr>
      <vt:lpstr>Тренировочный вариант часть 1</vt:lpstr>
      <vt:lpstr>Прочитайте приведённый ниже фрагмент произведения и выполните задания 1-9. </vt:lpstr>
      <vt:lpstr>Задания 1-3 по роману «Евгений онегин»</vt:lpstr>
      <vt:lpstr>Задание 4 по роману «Евгений онегин»</vt:lpstr>
      <vt:lpstr>Задания 5-7 по роману «Евгений онегин»</vt:lpstr>
      <vt:lpstr>Задания 8-9 по роману «Евгений онегин»</vt:lpstr>
      <vt:lpstr>Тренировочный вариант часть1</vt:lpstr>
      <vt:lpstr>Тренировочный вариант часть1</vt:lpstr>
      <vt:lpstr>Материалы к заданию 8</vt:lpstr>
      <vt:lpstr>Материалы к заданию 8</vt:lpstr>
      <vt:lpstr>Материалы к заданию 9</vt:lpstr>
      <vt:lpstr>Материалы к заданию 9</vt:lpstr>
      <vt:lpstr>Материалы к заданию 9</vt:lpstr>
      <vt:lpstr>Задания 10 - 14</vt:lpstr>
      <vt:lpstr>Задания 10 - 14</vt:lpstr>
      <vt:lpstr>Задания 10 - 14</vt:lpstr>
      <vt:lpstr>Сначала запишите номера заданий 8 и 9 и сформулируйте прямой связный ответ (5–10 предложений) на каждый вопрос. </vt:lpstr>
      <vt:lpstr>Материалы к заданию 15</vt:lpstr>
      <vt:lpstr>Материалы к 15 заданию</vt:lpstr>
      <vt:lpstr>Материалы к заданию 16 </vt:lpstr>
      <vt:lpstr>Материалы к заданию 16</vt:lpstr>
      <vt:lpstr>Часть 2 (задания 17.1- 17.4)</vt:lpstr>
      <vt:lpstr>17.3. Образ души в лирике  М. И. Цветаевой. (не менее трёх стихотворений) </vt:lpstr>
      <vt:lpstr>17.3. Образ души в лирике  М. И. Цветаевой. (не менее трёх стихотворений)</vt:lpstr>
      <vt:lpstr>17.3. Образ души в лирике  М. И. Цветаевой. (не менее трёх стихотворений)</vt:lpstr>
      <vt:lpstr>Материалы к заданию 17.3 </vt:lpstr>
      <vt:lpstr>Материалы к заданию 17.3</vt:lpstr>
      <vt:lpstr>Материалы к заданию 17.3</vt:lpstr>
      <vt:lpstr>Материалы к заданию 17.4</vt:lpstr>
      <vt:lpstr>Материалы к заданию 17.4</vt:lpstr>
      <vt:lpstr>Пособие для подготовки</vt:lpstr>
      <vt:lpstr>Пособие для подготовки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литературе</dc:title>
  <dc:creator>Lenovo</dc:creator>
  <cp:lastModifiedBy>Home</cp:lastModifiedBy>
  <cp:revision>37</cp:revision>
  <dcterms:created xsi:type="dcterms:W3CDTF">2020-04-11T07:34:50Z</dcterms:created>
  <dcterms:modified xsi:type="dcterms:W3CDTF">2020-04-29T16:28:57Z</dcterms:modified>
</cp:coreProperties>
</file>