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32"/>
  </p:notesMasterIdLst>
  <p:sldIdLst>
    <p:sldId id="453" r:id="rId3"/>
    <p:sldId id="394" r:id="rId4"/>
    <p:sldId id="395" r:id="rId5"/>
    <p:sldId id="404" r:id="rId6"/>
    <p:sldId id="424" r:id="rId7"/>
    <p:sldId id="421" r:id="rId8"/>
    <p:sldId id="456" r:id="rId9"/>
    <p:sldId id="427" r:id="rId10"/>
    <p:sldId id="451" r:id="rId11"/>
    <p:sldId id="429" r:id="rId12"/>
    <p:sldId id="466" r:id="rId13"/>
    <p:sldId id="423" r:id="rId14"/>
    <p:sldId id="467" r:id="rId15"/>
    <p:sldId id="422" r:id="rId16"/>
    <p:sldId id="472" r:id="rId17"/>
    <p:sldId id="469" r:id="rId18"/>
    <p:sldId id="468" r:id="rId19"/>
    <p:sldId id="470" r:id="rId20"/>
    <p:sldId id="471" r:id="rId21"/>
    <p:sldId id="450" r:id="rId22"/>
    <p:sldId id="457" r:id="rId23"/>
    <p:sldId id="458" r:id="rId24"/>
    <p:sldId id="459" r:id="rId25"/>
    <p:sldId id="460" r:id="rId26"/>
    <p:sldId id="461" r:id="rId27"/>
    <p:sldId id="462" r:id="rId28"/>
    <p:sldId id="463" r:id="rId29"/>
    <p:sldId id="464" r:id="rId30"/>
    <p:sldId id="27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74E75"/>
    <a:srgbClr val="A8EEFE"/>
    <a:srgbClr val="96EAFE"/>
    <a:srgbClr val="7C5989"/>
    <a:srgbClr val="4D6B89"/>
    <a:srgbClr val="384E64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3AEED-6FAA-4C1A-8C3D-44391978D9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368E9-A4E7-4813-B068-74AB4BDFE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64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round/>
          </a:ln>
        </p:spPr>
        <p:txBody>
          <a:bodyPr/>
          <a:lstStyle/>
          <a:p>
            <a:fld id="{E226387F-BDF7-497B-A700-1128EC28C633}" type="slidenum">
              <a:rPr lang="ru-RU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/>
              <a:t>4</a:t>
            </a:fld>
            <a:endParaRPr lang="ru-RU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1812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26CF4D3-22F6-4B5E-8367-61B0968F9DEB}" type="slidenum">
              <a:rPr lang="ru-RU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81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1253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>
                <a:solidFill>
                  <a:srgbClr val="808080"/>
                </a:solidFill>
              </a:rPr>
              <a:t>	Вовлечение учителей и обучающихся в оценочную деятельность</a:t>
            </a: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>
                <a:solidFill>
                  <a:srgbClr val="808080"/>
                </a:solidFill>
              </a:rPr>
              <a:t>Адекватность процедур и механизмов особенностям подхода</a:t>
            </a:r>
          </a:p>
          <a:p>
            <a:pPr algn="ctr"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>
              <a:solidFill>
                <a:srgbClr val="80808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9BBD3D-3119-4593-A3E6-837FA2EB3A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4F73-C5E9-4A78-9518-908B9E25E6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589137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FF294-2C79-4ACB-BC61-3E83E5D693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83882427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B75E-F472-4A7D-B6CE-2E18C28F3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545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4150-1ACD-422D-93F4-4845E5727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6884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8C7F7-5041-4D2F-8A0E-C820956E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435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87BE-3770-4D73-8FF9-457F7820D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00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FD28C-E881-490F-B275-3C23BE0A2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323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DED7-6E15-44EE-8EC7-615D0E4FD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3030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4C01-18CB-4AF1-A86A-C116DE215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61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70238-042C-4FAC-B095-0DE17513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19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BE35-E4E8-4443-9035-B4537544D1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67995361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10BD-C746-419D-A4E8-8A64A57A2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582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798E-FACC-4255-B8E7-EE39DB784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0473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71241-9C06-4722-A612-060492A5E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973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2FC62-8CB6-45E5-90E4-65DB40EF8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629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2A48-C905-42EC-9CD9-14B94E33F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24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D28A7-A9F0-4912-B9B5-0D61E4248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3841205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6DBC6-5D8E-4B6F-8625-B1F4312F92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0472655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B8099-837D-4AD7-82A0-7A9B07F417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0202878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5F5AE-0FF3-43F1-8209-4E1F1EF54E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394755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15DEA-CA5F-44F0-9D22-C00724685E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3647912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8A32F-E6C0-4CF5-96F4-20F6BB3A74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7525994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51D5F-77D5-4D53-8FA4-67814DBC8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5657777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CCCB25B-AA71-494A-9AFB-368EB34A2E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C3E94B05-81F1-4495-88B6-CC4BA1243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9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639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639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1639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1639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1640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58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4563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Arial" charset="0"/>
              </a:rPr>
              <a:t>Моделирование основной образовательной программы образовательной организации</a:t>
            </a:r>
            <a:endParaRPr lang="ru-RU" sz="48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941168"/>
            <a:ext cx="5832648" cy="151216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Центр модернизации общего образования 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РИПК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ППРО</a:t>
            </a:r>
            <a:endParaRPr lang="ru-RU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Иванова Н.Б.</a:t>
            </a: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25 марта 2016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или образовательная программа  - ФЗ ст. 108</a:t>
            </a:r>
            <a:r>
              <a:rPr lang="ru-RU" b="1" dirty="0" smtClean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110397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11039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939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5435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2. Образовательные программы, реализующиеся в Российской Федерации до дня вступления в силу настоящего Федерального закона, тождественны в части наименований образовательным программам, предусмотренным настоящим Федеральным законом: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rgbClr val="110397"/>
                </a:solidFill>
              </a:rPr>
              <a:t>1) основные общеобразовательные программы дошкольного образования - образовательным программам дошкольного образования;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rgbClr val="110397"/>
                </a:solidFill>
              </a:rPr>
              <a:t>2) основные общеобразовательные программы начального общего образования - образовательным программам начального общего образования;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rgbClr val="110397"/>
                </a:solidFill>
              </a:rPr>
              <a:t>3) основные общеобразовательные программы основного общего образования - образовательным программам основного общего образования;</a:t>
            </a: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rgbClr val="110397"/>
                </a:solidFill>
              </a:rPr>
              <a:t>4) основные общеобразовательные программы среднего (полного) общего образования - образовательным программам среднего общего образования;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88638"/>
          <a:ext cx="8136904" cy="636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997034">
                <a:tc>
                  <a:txBody>
                    <a:bodyPr/>
                    <a:lstStyle/>
                    <a:p>
                      <a:pPr marR="33020" indent="61531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ПРИНЯТА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Педагогическим советом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Протокол № 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«22»  марта  2011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Директор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Приказ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102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 « 7 »   апреля   2011 г.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792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программа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НАЧАЛЬНОГО ОБЩЕГО Образования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муниципального АВТОНОМНОГО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общеобразовательного учреждения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ГОРОДА РОСТОВА-НА-ДОНУ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«ЮРИДИЧЕСКАЯ ГИМНАЗИЯ № 9»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7034">
                <a:tc>
                  <a:txBody>
                    <a:bodyPr/>
                    <a:lstStyle/>
                    <a:p>
                      <a:pPr marR="33020" indent="61531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ВНЕСЕНЫ ИЗМЕНЕНИЯ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Педагогическим советом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Протокол № 18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«30»  августа  2012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Директор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Приказ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282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 «30»  августа  2012 г.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7034">
                <a:tc>
                  <a:txBody>
                    <a:bodyPr/>
                    <a:lstStyle/>
                    <a:p>
                      <a:pPr marR="33020" indent="61531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ВНЕСЕНЫ ИЗМЕНЕНИЯ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Педагогическим советом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Протокол № 18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«26» августа 2013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Директор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Приказ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340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 «26» августа 2013 г.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7034">
                <a:tc>
                  <a:txBody>
                    <a:bodyPr/>
                    <a:lstStyle/>
                    <a:p>
                      <a:pPr marR="33020" indent="61531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ВНЕСЕНЫ ИЗМЕНЕНИЯ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Педагогическим советом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Протокол № 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«25» августа 2014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Директор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«Юридическая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гимназия»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Приказ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325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 «25» августа 2014 г.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7034">
                <a:tc>
                  <a:txBody>
                    <a:bodyPr/>
                    <a:lstStyle/>
                    <a:p>
                      <a:pPr marR="33020" indent="61531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ВНЕСЕНЫ ИЗМЕНЕНИЯ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Педагогическим советом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«Юридическая гимназия №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9»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Протокол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74320" marR="3302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«28» августа 2015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УТВЕРЖДАЮ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Директор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МАОУ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20955" marR="33020" indent="-209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«Юридическая гимназия 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9»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Приказ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 384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3302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  «28» августа 2015 г.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Региональная служба по надзору и контролю в сфере образования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органа государственного контроля (надзора), органа муниципального контроля о проведении плановой документарной проверки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8892480" cy="38400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Задачами настоящей проверки являются: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Оценка соответствия содержания и качества подготовки обучающихся по </a:t>
            </a:r>
            <a:r>
              <a:rPr lang="ru-RU" sz="2800" dirty="0" smtClean="0">
                <a:solidFill>
                  <a:srgbClr val="FF0000"/>
                </a:solidFill>
              </a:rPr>
              <a:t>имеющим государственную аккредитацию </a:t>
            </a:r>
            <a:r>
              <a:rPr lang="ru-RU" sz="2800" dirty="0" smtClean="0">
                <a:solidFill>
                  <a:srgbClr val="0070C0"/>
                </a:solidFill>
              </a:rPr>
              <a:t>образовательным программам федеральным государственным образовательным стандартам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от 31 декабря 2015 г.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1577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 ВНЕСЕНИИ ИЗМЕНЕНИЙ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основного общего образования,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УТВЕРЖДЕННЫЙ ПРИКАЗОМ </a:t>
            </a:r>
            <a:r>
              <a:rPr lang="ru-RU" sz="1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17 ДЕКАБРЯ 2010 Г. </a:t>
            </a:r>
            <a:r>
              <a:rPr lang="ru-RU" sz="1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1897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Планируемые результаты доработаны с позиции инклюзии.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"9.1. Личностные результаты освоения адаптированной образовательной программы основного общего образования должны отражать: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для глухих, слабослышащих, позднооглохших обучающихся: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2) для обучающихся с нарушениями опорно-двигательного аппарата: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3) для обучающихся с расстройствами </a:t>
            </a:r>
            <a:r>
              <a:rPr lang="ru-RU" sz="1800" dirty="0" err="1" smtClean="0">
                <a:solidFill>
                  <a:srgbClr val="7030A0"/>
                </a:solidFill>
              </a:rPr>
              <a:t>аутистического</a:t>
            </a:r>
            <a:r>
              <a:rPr lang="ru-RU" sz="1800" dirty="0" smtClean="0">
                <a:solidFill>
                  <a:srgbClr val="7030A0"/>
                </a:solidFill>
              </a:rPr>
              <a:t> спектра: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"10.1. Метапредметные результаты освоения адаптированной образовательной программы основного общего образования должны отражать: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1) для глухих, слабослышащих, позднооглохших обучающихся: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2) для обучающихся с расстройствами </a:t>
            </a:r>
            <a:r>
              <a:rPr lang="ru-RU" sz="1600" dirty="0" err="1" smtClean="0">
                <a:solidFill>
                  <a:srgbClr val="7030A0"/>
                </a:solidFill>
              </a:rPr>
              <a:t>аутистического</a:t>
            </a:r>
            <a:r>
              <a:rPr lang="ru-RU" sz="1600" dirty="0" smtClean="0">
                <a:solidFill>
                  <a:srgbClr val="7030A0"/>
                </a:solidFill>
              </a:rPr>
              <a:t> спектра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2. Предметные области определены иначе: «Русский язык и литература», «Иностранные языки», «Родной язык и литература».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3. Предметные результаты по ряду предметов доработаны, в том числе с учетом инклюзии (русский язык, литература, иностранный язык, математика, физика, химия)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4. Изменена структура рабочей программы по учебному предмету и программы внеурочной деятельности.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prstClr val="black"/>
                </a:solidFill>
              </a:rPr>
              <a:t/>
            </a:r>
            <a:br>
              <a:rPr lang="ru-RU" altLang="ru-RU" sz="2000" b="1" dirty="0" smtClean="0">
                <a:solidFill>
                  <a:prstClr val="black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Ключевая задача: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880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   </a:t>
            </a:r>
            <a:r>
              <a:rPr lang="ru-RU" sz="2400" dirty="0" smtClean="0">
                <a:solidFill>
                  <a:srgbClr val="002060"/>
                </a:solidFill>
              </a:rPr>
              <a:t>Координация деятельности всех работников на реализацию образовательной программы в целях достижения </a:t>
            </a:r>
            <a:r>
              <a:rPr lang="ru-RU" sz="2400" dirty="0" smtClean="0">
                <a:solidFill>
                  <a:srgbClr val="FF0000"/>
                </a:solidFill>
              </a:rPr>
              <a:t>планируемых результатов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2349500"/>
            <a:ext cx="7921625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Образовательная программа каждого уровня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общего образования 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39750" y="5313363"/>
            <a:ext cx="8280400" cy="1104900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ЛИЧНОСТНЫЕ, МЕТАПРЕДМЕТНЫЕ, ПРЕДМЕТНЫЕ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3213100"/>
            <a:ext cx="2520950" cy="10588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Рабочая программа по предмету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87675" y="3213100"/>
            <a:ext cx="3024188" cy="10080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Программа курса внеурочной деятельности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313" y="4437063"/>
            <a:ext cx="2374900" cy="1058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Программа классного руководителя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59563" y="4437063"/>
            <a:ext cx="2190750" cy="1079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Программа психолога, социального педагога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6600" y="4365625"/>
            <a:ext cx="3024188" cy="13668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Программы, планы воспитательных мероприятий, социальные проекты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27763" y="3213100"/>
            <a:ext cx="2665412" cy="10080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Программа дополнительного образования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150" y="836613"/>
            <a:ext cx="6985000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Планируемые результаты: личностные и метапредметные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08175" y="2349500"/>
            <a:ext cx="6911975" cy="576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Программы курсов внеурочной деятельности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8175" y="1773238"/>
            <a:ext cx="6911975" cy="5032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Система оценки планируемых результатов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613" y="5805488"/>
            <a:ext cx="6911975" cy="53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Программы дополнительного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3068638"/>
            <a:ext cx="6911975" cy="865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Программа формирования </a:t>
            </a:r>
            <a:r>
              <a:rPr lang="ru-RU" sz="2400" b="1" dirty="0" err="1">
                <a:solidFill>
                  <a:srgbClr val="7030A0"/>
                </a:solidFill>
              </a:rPr>
              <a:t>УУД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(смысловое чтение, </a:t>
            </a:r>
            <a:r>
              <a:rPr lang="ru-RU" sz="2000" b="1" dirty="0" err="1">
                <a:solidFill>
                  <a:srgbClr val="7030A0"/>
                </a:solidFill>
              </a:rPr>
              <a:t>ИКТ-умения</a:t>
            </a:r>
            <a:r>
              <a:rPr lang="ru-RU" sz="2000" b="1" dirty="0">
                <a:solidFill>
                  <a:srgbClr val="7030A0"/>
                </a:solidFill>
              </a:rPr>
              <a:t>, коммуникативные способности)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150" y="4076700"/>
            <a:ext cx="6911975" cy="504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Программа воспитания и социализации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3" y="980728"/>
            <a:ext cx="864095" cy="5616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800" b="1" dirty="0"/>
              <a:t>Внеурочная деятельность</a:t>
            </a:r>
          </a:p>
        </p:txBody>
      </p:sp>
      <p:sp>
        <p:nvSpPr>
          <p:cNvPr id="14" name="Стрелка вправо 13"/>
          <p:cNvSpPr/>
          <p:nvPr/>
        </p:nvSpPr>
        <p:spPr>
          <a:xfrm flipV="1">
            <a:off x="1116013" y="4076700"/>
            <a:ext cx="6905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116013" y="3357563"/>
            <a:ext cx="688975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122363" y="1216025"/>
            <a:ext cx="727075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116013" y="1844675"/>
            <a:ext cx="6905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187450" y="5805488"/>
            <a:ext cx="690563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116013" y="2565400"/>
            <a:ext cx="6905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9750" y="188913"/>
            <a:ext cx="8280400" cy="5032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Компоненты образовательной программы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08175" y="4941888"/>
            <a:ext cx="6911975" cy="647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План внеурочной деятельности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1116013" y="5013325"/>
            <a:ext cx="6905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04825"/>
          </a:xfrm>
        </p:spPr>
        <p:txBody>
          <a:bodyPr/>
          <a:lstStyle/>
          <a:p>
            <a:r>
              <a:rPr lang="ru-RU" sz="3200" b="1" smtClean="0">
                <a:solidFill>
                  <a:srgbClr val="110397"/>
                </a:solidFill>
              </a:rPr>
              <a:t>Федеральные документы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713787" cy="5832475"/>
          </a:xfrm>
        </p:spPr>
        <p:txBody>
          <a:bodyPr/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России от 12 мая 2011 г. № 03-296 «Об организации внеурочной деятельности при введении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общего образования»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государственной политики в сфере общего образования от 7 августа 2015 г. № 08-1228 «Методические рекомендации по вопросам введения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основного общего образования»</a:t>
            </a:r>
          </a:p>
          <a:p>
            <a:pPr algn="just"/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государственной политики в сфере воспитания детей и молодежи от 14 декабря 2015 г. № 09-3564 «О внеурочной деятельности и реализации дополнительных общеобразовательных </a:t>
            </a:r>
            <a:r>
              <a:rPr lang="ru-RU" sz="2400" b="1" i="1" dirty="0" smtClean="0">
                <a:solidFill>
                  <a:srgbClr val="00B050"/>
                </a:solidFill>
              </a:rPr>
              <a:t>программ»</a:t>
            </a:r>
          </a:p>
          <a:p>
            <a:endParaRPr lang="ru-RU" sz="2400" b="1" i="1" dirty="0" smtClean="0">
              <a:solidFill>
                <a:srgbClr val="110397"/>
              </a:solidFill>
            </a:endParaRPr>
          </a:p>
          <a:p>
            <a:endParaRPr lang="ru-RU" sz="2400" b="1" dirty="0" smtClean="0">
              <a:solidFill>
                <a:srgbClr val="110397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2068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Институты внеурочной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786368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321"/>
                <a:gridCol w="2415862"/>
                <a:gridCol w="2708694"/>
                <a:gridCol w="1684491"/>
              </a:tblGrid>
              <a:tr h="113979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Внеурочная (до 1750)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  общеобразовательные программы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Трудовые (должностные) обязанности педагога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  платные ОП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888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Учитель, педагог ДО- не основная  работа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Подушевой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 финансирования (муниципальное задание),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- по совмещению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 ДО;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ДО- не основная  работа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бюджет (муниципальное задание)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руководитель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Тьютор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Старший вожатый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Ст. 47 п. 6 ФЗ «Об образовании в РФ»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(но:  приказ № 69, 1601, Письмо от 15.10.2015)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Направления деятельности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584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748136"/>
                <a:gridCol w="3347864"/>
              </a:tblGrid>
              <a:tr h="1111026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Внеурочная 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Дополнительное</a:t>
                      </a:r>
                      <a:r>
                        <a:rPr lang="ru-RU" baseline="0" dirty="0" smtClean="0"/>
                        <a:t>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Воспитательная</a:t>
                      </a:r>
                      <a:r>
                        <a:rPr lang="ru-RU" baseline="0" dirty="0" smtClean="0"/>
                        <a:t> компонента (единство общего и доп. образования)</a:t>
                      </a:r>
                      <a:endParaRPr lang="ru-RU" dirty="0"/>
                    </a:p>
                  </a:txBody>
                  <a:tcPr/>
                </a:tc>
              </a:tr>
              <a:tr h="46523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</a:t>
                      </a:r>
                      <a:r>
                        <a:rPr lang="ru-RU" sz="1800" dirty="0" err="1" smtClean="0"/>
                        <a:t>Общеинтеллектуальное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2. Духовно-нравственное</a:t>
                      </a:r>
                    </a:p>
                    <a:p>
                      <a:r>
                        <a:rPr lang="ru-RU" sz="1800" dirty="0" smtClean="0"/>
                        <a:t>3. Спортивно-оздоровительное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4. Общекультурное</a:t>
                      </a:r>
                    </a:p>
                    <a:p>
                      <a:r>
                        <a:rPr lang="ru-RU" sz="1800" dirty="0" smtClean="0"/>
                        <a:t>5. Социальное</a:t>
                      </a:r>
                    </a:p>
                    <a:p>
                      <a:r>
                        <a:rPr lang="ru-RU" sz="1800" b="1" dirty="0" smtClean="0"/>
                        <a:t>Приказы </a:t>
                      </a:r>
                      <a:r>
                        <a:rPr lang="ru-RU" sz="1800" b="1" dirty="0" err="1" smtClean="0"/>
                        <a:t>ФГОС</a:t>
                      </a:r>
                      <a:endParaRPr lang="ru-RU" sz="18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Естественнонаучное</a:t>
                      </a:r>
                    </a:p>
                    <a:p>
                      <a:r>
                        <a:rPr lang="ru-RU" sz="1800" dirty="0" smtClean="0"/>
                        <a:t>2. Социально-педагогическое</a:t>
                      </a:r>
                    </a:p>
                    <a:p>
                      <a:r>
                        <a:rPr lang="ru-RU" sz="1800" dirty="0" smtClean="0"/>
                        <a:t>3. Физкультурно-спортивное</a:t>
                      </a:r>
                    </a:p>
                    <a:p>
                      <a:r>
                        <a:rPr lang="ru-RU" sz="1800" dirty="0" smtClean="0"/>
                        <a:t>4. Художественное</a:t>
                      </a:r>
                    </a:p>
                    <a:p>
                      <a:r>
                        <a:rPr lang="ru-RU" sz="1800" dirty="0" smtClean="0"/>
                        <a:t>5. Туристско-краеведческое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6. Техническое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Приказ № 1008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baseline="0" dirty="0" smtClean="0"/>
                        <a:t>Интеллектуальное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 Нравственное</a:t>
                      </a:r>
                      <a:r>
                        <a:rPr lang="ru-RU" baseline="0" dirty="0" smtClean="0"/>
                        <a:t> и духовное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3.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err="1" smtClean="0"/>
                        <a:t>Здоровьесберегающее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4. </a:t>
                      </a:r>
                      <a:r>
                        <a:rPr lang="ru-RU" dirty="0" smtClean="0"/>
                        <a:t>Гражданско-патриотическое</a:t>
                      </a:r>
                    </a:p>
                    <a:p>
                      <a:r>
                        <a:rPr lang="ru-RU" baseline="0" dirty="0" smtClean="0"/>
                        <a:t>5. Трудовое</a:t>
                      </a:r>
                    </a:p>
                    <a:p>
                      <a:r>
                        <a:rPr lang="ru-RU" baseline="0" dirty="0" smtClean="0"/>
                        <a:t>6. </a:t>
                      </a:r>
                      <a:r>
                        <a:rPr lang="ru-RU" baseline="0" dirty="0" err="1" smtClean="0"/>
                        <a:t>Социокультурное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медиакультурное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7. Эстетическое</a:t>
                      </a:r>
                    </a:p>
                    <a:p>
                      <a:r>
                        <a:rPr lang="ru-RU" baseline="0" dirty="0" smtClean="0"/>
                        <a:t>8. Правовое и культура безопасности</a:t>
                      </a:r>
                    </a:p>
                    <a:p>
                      <a:r>
                        <a:rPr lang="ru-RU" baseline="0" dirty="0" smtClean="0"/>
                        <a:t>9. Семейные ценности</a:t>
                      </a:r>
                    </a:p>
                    <a:p>
                      <a:r>
                        <a:rPr lang="ru-RU" baseline="0" dirty="0" smtClean="0"/>
                        <a:t>10. Коммуникативная культура</a:t>
                      </a:r>
                    </a:p>
                    <a:p>
                      <a:r>
                        <a:rPr lang="ru-RU" baseline="0" dirty="0" smtClean="0"/>
                        <a:t>11. Экологическое</a:t>
                      </a:r>
                    </a:p>
                    <a:p>
                      <a:r>
                        <a:rPr lang="ru-RU" b="1" dirty="0" smtClean="0"/>
                        <a:t>Письмо</a:t>
                      </a:r>
                      <a:r>
                        <a:rPr lang="ru-RU" b="1" baseline="0" dirty="0" smtClean="0"/>
                        <a:t> от 12.07.2013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 для организации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4716463" cy="44639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b="1" dirty="0" smtClean="0">
                <a:solidFill>
                  <a:srgbClr val="110397"/>
                </a:solidFill>
              </a:rPr>
              <a:t>Нормативы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Приказы </a:t>
            </a:r>
            <a:r>
              <a:rPr lang="ru-RU" sz="2000" dirty="0" err="1" smtClean="0">
                <a:solidFill>
                  <a:srgbClr val="110397"/>
                </a:solidFill>
              </a:rPr>
              <a:t>Минобрнауки</a:t>
            </a:r>
            <a:r>
              <a:rPr lang="ru-RU" sz="2000" dirty="0" smtClean="0">
                <a:solidFill>
                  <a:srgbClr val="110397"/>
                </a:solidFill>
              </a:rPr>
              <a:t> России об утверждении </a:t>
            </a:r>
            <a:r>
              <a:rPr lang="ru-RU" sz="2000" dirty="0" err="1" smtClean="0">
                <a:solidFill>
                  <a:srgbClr val="110397"/>
                </a:solidFill>
              </a:rPr>
              <a:t>ФГОС</a:t>
            </a:r>
            <a:r>
              <a:rPr lang="ru-RU" sz="2000" dirty="0" smtClean="0">
                <a:solidFill>
                  <a:srgbClr val="110397"/>
                </a:solidFill>
              </a:rPr>
              <a:t> начального общего и основного общего образования с изменениями.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Письма </a:t>
            </a:r>
            <a:r>
              <a:rPr lang="ru-RU" sz="2000" dirty="0" err="1" smtClean="0">
                <a:solidFill>
                  <a:srgbClr val="110397"/>
                </a:solidFill>
              </a:rPr>
              <a:t>Минобрнауки</a:t>
            </a:r>
            <a:r>
              <a:rPr lang="ru-RU" sz="2000" dirty="0" smtClean="0">
                <a:solidFill>
                  <a:srgbClr val="110397"/>
                </a:solidFill>
              </a:rPr>
              <a:t> России разъяснительного характера и рекомендательного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Постановление от 29.12.2010 №</a:t>
            </a:r>
            <a:r>
              <a:rPr lang="en-US" sz="2000" dirty="0" smtClean="0">
                <a:solidFill>
                  <a:srgbClr val="110397"/>
                </a:solidFill>
              </a:rPr>
              <a:t> </a:t>
            </a:r>
            <a:r>
              <a:rPr lang="ru-RU" sz="2000" dirty="0" smtClean="0">
                <a:solidFill>
                  <a:srgbClr val="110397"/>
                </a:solidFill>
              </a:rPr>
              <a:t>189 «Об утверждении </a:t>
            </a:r>
            <a:r>
              <a:rPr lang="ru-RU" sz="2000" dirty="0" err="1" smtClean="0">
                <a:solidFill>
                  <a:srgbClr val="110397"/>
                </a:solidFill>
              </a:rPr>
              <a:t>СанПиН</a:t>
            </a:r>
            <a:r>
              <a:rPr lang="ru-RU" sz="2000" dirty="0" smtClean="0">
                <a:solidFill>
                  <a:srgbClr val="110397"/>
                </a:solidFill>
              </a:rPr>
              <a:t> </a:t>
            </a:r>
            <a:r>
              <a:rPr lang="ru-RU" sz="2400" dirty="0" smtClean="0">
                <a:solidFill>
                  <a:srgbClr val="110397"/>
                </a:solidFill>
              </a:rPr>
              <a:t>2.4.2.2821-10 » с </a:t>
            </a:r>
            <a:r>
              <a:rPr lang="ru-RU" sz="2400" dirty="0" err="1" smtClean="0">
                <a:solidFill>
                  <a:srgbClr val="110397"/>
                </a:solidFill>
              </a:rPr>
              <a:t>изм</a:t>
            </a:r>
            <a:r>
              <a:rPr lang="ru-RU" sz="2400" dirty="0" smtClean="0">
                <a:solidFill>
                  <a:srgbClr val="110397"/>
                </a:solidFill>
              </a:rPr>
              <a:t>.</a:t>
            </a:r>
          </a:p>
          <a:p>
            <a:endParaRPr lang="ru-RU" sz="2400" dirty="0" smtClean="0"/>
          </a:p>
        </p:txBody>
      </p:sp>
      <p:sp>
        <p:nvSpPr>
          <p:cNvPr id="44036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908719"/>
            <a:ext cx="4321175" cy="439194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b="1" dirty="0" smtClean="0">
                <a:solidFill>
                  <a:srgbClr val="110397"/>
                </a:solidFill>
              </a:rPr>
              <a:t>Содержание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Примерные основные образовательные программы начального общего и основного общего образования (</a:t>
            </a:r>
            <a:r>
              <a:rPr lang="ru-RU" sz="2000" dirty="0" err="1" smtClean="0">
                <a:solidFill>
                  <a:srgbClr val="110397"/>
                </a:solidFill>
              </a:rPr>
              <a:t>госреестр</a:t>
            </a:r>
            <a:r>
              <a:rPr lang="ru-RU" sz="2000" dirty="0" smtClean="0">
                <a:solidFill>
                  <a:srgbClr val="110397"/>
                </a:solidFill>
              </a:rPr>
              <a:t>)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Примерные программы курсов внеурочной деятельности </a:t>
            </a:r>
          </a:p>
          <a:p>
            <a:r>
              <a:rPr lang="ru-RU" sz="2000" dirty="0" smtClean="0">
                <a:solidFill>
                  <a:srgbClr val="110397"/>
                </a:solidFill>
              </a:rPr>
              <a:t>Авторские программы курсов внеурочной </a:t>
            </a:r>
            <a:r>
              <a:rPr lang="ru-RU" sz="2400" dirty="0" smtClean="0">
                <a:solidFill>
                  <a:srgbClr val="110397"/>
                </a:solidFill>
              </a:rPr>
              <a:t>деятельности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5085185"/>
            <a:ext cx="9144000" cy="17728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>
                <a:solidFill>
                  <a:srgbClr val="002060"/>
                </a:solidFill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своей основной образовательной программы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Механизм стандартизации</a:t>
            </a:r>
          </a:p>
        </p:txBody>
      </p:sp>
      <p:sp>
        <p:nvSpPr>
          <p:cNvPr id="232451" name="AutoShape 16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1584325" cy="719137"/>
          </a:xfrm>
          <a:prstGeom prst="homePlate">
            <a:avLst>
              <a:gd name="adj" fmla="val 58331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ru-RU" altLang="ru-RU" sz="2800" i="1" smtClean="0">
                <a:solidFill>
                  <a:schemeClr val="bg1"/>
                </a:solidFill>
              </a:rPr>
              <a:t>2004 г.</a:t>
            </a:r>
          </a:p>
        </p:txBody>
      </p:sp>
      <p:sp>
        <p:nvSpPr>
          <p:cNvPr id="232452" name="Text Box 3"/>
          <p:cNvSpPr txBox="1">
            <a:spLocks noChangeArrowheads="1"/>
          </p:cNvSpPr>
          <p:nvPr/>
        </p:nvSpPr>
        <p:spPr bwMode="auto">
          <a:xfrm>
            <a:off x="2160588" y="1270000"/>
            <a:ext cx="572452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FFFFFF"/>
                </a:solidFill>
                <a:latin typeface="Calibri" pitchFamily="34" charset="0"/>
              </a:rPr>
              <a:t>Государственные</a:t>
            </a:r>
            <a:r>
              <a:rPr lang="ru-RU" altLang="ru-RU" b="1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ru-RU" sz="2400" b="1">
                <a:solidFill>
                  <a:srgbClr val="FFFFFF"/>
                </a:solidFill>
                <a:latin typeface="Calibri" pitchFamily="34" charset="0"/>
              </a:rPr>
              <a:t>образовательные стандарты</a:t>
            </a:r>
          </a:p>
        </p:txBody>
      </p:sp>
      <p:sp>
        <p:nvSpPr>
          <p:cNvPr id="232453" name="Text Box 4"/>
          <p:cNvSpPr txBox="1">
            <a:spLocks noChangeArrowheads="1"/>
          </p:cNvSpPr>
          <p:nvPr/>
        </p:nvSpPr>
        <p:spPr bwMode="auto">
          <a:xfrm>
            <a:off x="1619250" y="2420938"/>
            <a:ext cx="2232025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Обязательный минимум содержания</a:t>
            </a:r>
          </a:p>
        </p:txBody>
      </p:sp>
      <p:sp>
        <p:nvSpPr>
          <p:cNvPr id="232454" name="Text Box 5"/>
          <p:cNvSpPr txBox="1">
            <a:spLocks noChangeArrowheads="1"/>
          </p:cNvSpPr>
          <p:nvPr/>
        </p:nvSpPr>
        <p:spPr bwMode="auto">
          <a:xfrm>
            <a:off x="4067175" y="2420938"/>
            <a:ext cx="1873250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Требования </a:t>
            </a:r>
            <a:b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</a:b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к уровню подготовки</a:t>
            </a:r>
          </a:p>
        </p:txBody>
      </p:sp>
      <p:sp>
        <p:nvSpPr>
          <p:cNvPr id="232455" name="Text Box 6"/>
          <p:cNvSpPr txBox="1">
            <a:spLocks noChangeArrowheads="1"/>
          </p:cNvSpPr>
          <p:nvPr/>
        </p:nvSpPr>
        <p:spPr bwMode="auto">
          <a:xfrm>
            <a:off x="6084888" y="2374900"/>
            <a:ext cx="2519362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FFFFFF"/>
                </a:solidFill>
                <a:latin typeface="Calibri" pitchFamily="34" charset="0"/>
              </a:rPr>
              <a:t>Базисный учебный план. Федеральный компонент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51050" y="3644900"/>
            <a:ext cx="5834063" cy="7191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</a:rPr>
              <a:t>Федеральные государственные образовательные стандарты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250825" y="4221163"/>
            <a:ext cx="1585913" cy="790575"/>
          </a:xfrm>
          <a:prstGeom prst="homePlate">
            <a:avLst>
              <a:gd name="adj" fmla="val 65815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 err="1" smtClean="0">
                <a:solidFill>
                  <a:prstClr val="white"/>
                </a:solidFill>
              </a:rPr>
              <a:t>2010г</a:t>
            </a:r>
            <a:r>
              <a:rPr lang="ru-RU" sz="2800" i="1" dirty="0" smtClean="0">
                <a:solidFill>
                  <a:prstClr val="white"/>
                </a:solidFill>
              </a:rPr>
              <a:t>.</a:t>
            </a:r>
            <a:endParaRPr lang="ru-RU" sz="2800" i="1" dirty="0">
              <a:solidFill>
                <a:prstClr val="white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92275" y="4581525"/>
            <a:ext cx="2232025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prstClr val="white"/>
                </a:solidFill>
              </a:rPr>
              <a:t>Требования к результатам освоения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67175" y="4652962"/>
            <a:ext cx="1873250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prstClr val="white"/>
                </a:solidFill>
              </a:rPr>
              <a:t>Требования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к структуре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84888" y="4652963"/>
            <a:ext cx="2087562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prstClr val="white"/>
                </a:solidFill>
              </a:rPr>
              <a:t>Требования к условиям реализации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19250" y="6092825"/>
            <a:ext cx="67691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prstClr val="white"/>
                </a:solidFill>
              </a:rPr>
              <a:t>основных образовательных программ</a:t>
            </a:r>
          </a:p>
        </p:txBody>
      </p:sp>
      <p:sp>
        <p:nvSpPr>
          <p:cNvPr id="232462" name="AutoShape 8"/>
          <p:cNvSpPr>
            <a:spLocks noChangeArrowheads="1"/>
          </p:cNvSpPr>
          <p:nvPr/>
        </p:nvSpPr>
        <p:spPr bwMode="auto">
          <a:xfrm rot="2161642" flipH="1">
            <a:off x="3497263" y="2038350"/>
            <a:ext cx="71437" cy="450850"/>
          </a:xfrm>
          <a:prstGeom prst="downArrow">
            <a:avLst>
              <a:gd name="adj1" fmla="val 50000"/>
              <a:gd name="adj2" fmla="val 104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2463" name="AutoShape 7"/>
          <p:cNvSpPr>
            <a:spLocks noChangeArrowheads="1"/>
          </p:cNvSpPr>
          <p:nvPr/>
        </p:nvSpPr>
        <p:spPr bwMode="auto">
          <a:xfrm>
            <a:off x="4932363" y="1989138"/>
            <a:ext cx="69850" cy="430212"/>
          </a:xfrm>
          <a:prstGeom prst="downArrow">
            <a:avLst>
              <a:gd name="adj1" fmla="val 50000"/>
              <a:gd name="adj2" fmla="val 763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2464" name="AutoShape 9"/>
          <p:cNvSpPr>
            <a:spLocks noChangeArrowheads="1"/>
          </p:cNvSpPr>
          <p:nvPr/>
        </p:nvSpPr>
        <p:spPr bwMode="auto">
          <a:xfrm rot="-2138131">
            <a:off x="7091363" y="1973263"/>
            <a:ext cx="74612" cy="417512"/>
          </a:xfrm>
          <a:prstGeom prst="downArrow">
            <a:avLst>
              <a:gd name="adj1" fmla="val 50000"/>
              <a:gd name="adj2" fmla="val 8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Результаты федерального мониторинга  (РАО)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1. Многие школы не перерабатывали свои </a:t>
            </a:r>
            <a:r>
              <a:rPr lang="ru-RU" sz="2000" dirty="0" err="1" smtClean="0">
                <a:solidFill>
                  <a:srgbClr val="0070C0"/>
                </a:solidFill>
              </a:rPr>
              <a:t>ООП</a:t>
            </a:r>
            <a:r>
              <a:rPr lang="ru-RU" sz="2000" dirty="0" smtClean="0">
                <a:solidFill>
                  <a:srgbClr val="0070C0"/>
                </a:solidFill>
              </a:rPr>
              <a:t>  после внесения изменений в </a:t>
            </a:r>
            <a:r>
              <a:rPr lang="ru-RU" sz="2000" dirty="0" err="1" smtClean="0">
                <a:solidFill>
                  <a:srgbClr val="0070C0"/>
                </a:solidFill>
              </a:rPr>
              <a:t>ФГОС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НОО</a:t>
            </a:r>
            <a:r>
              <a:rPr lang="ru-RU" sz="2000" dirty="0" smtClean="0">
                <a:solidFill>
                  <a:srgbClr val="0070C0"/>
                </a:solidFill>
              </a:rPr>
              <a:t> и </a:t>
            </a:r>
            <a:r>
              <a:rPr lang="ru-RU" sz="2000" dirty="0" err="1" smtClean="0">
                <a:solidFill>
                  <a:srgbClr val="0070C0"/>
                </a:solidFill>
              </a:rPr>
              <a:t>ФГОС</a:t>
            </a:r>
            <a:r>
              <a:rPr lang="ru-RU" sz="2000" dirty="0" smtClean="0">
                <a:solidFill>
                  <a:srgbClr val="0070C0"/>
                </a:solidFill>
              </a:rPr>
              <a:t> ООО.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2. Большинство </a:t>
            </a:r>
            <a:r>
              <a:rPr lang="ru-RU" sz="2000" dirty="0" err="1" smtClean="0">
                <a:solidFill>
                  <a:srgbClr val="0070C0"/>
                </a:solidFill>
              </a:rPr>
              <a:t>ООП</a:t>
            </a:r>
            <a:r>
              <a:rPr lang="ru-RU" sz="2000" dirty="0" smtClean="0">
                <a:solidFill>
                  <a:srgbClr val="0070C0"/>
                </a:solidFill>
              </a:rPr>
              <a:t> представляют набор отдельных программ, полученных простым копированием опубликованных ранее программ.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3. На достаточно высоком уровне сформулированы цели, задачи, предполагаемые результаты, но методы и технологии их достижения скорее называются; конкретные способы воплощения практически не представлены.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4. В большинстве программ во всех разделах </a:t>
            </a:r>
            <a:r>
              <a:rPr lang="ru-RU" sz="2000" dirty="0" err="1" smtClean="0">
                <a:solidFill>
                  <a:srgbClr val="0070C0"/>
                </a:solidFill>
              </a:rPr>
              <a:t>ООП</a:t>
            </a:r>
            <a:r>
              <a:rPr lang="ru-RU" sz="2000" dirty="0" smtClean="0">
                <a:solidFill>
                  <a:srgbClr val="0070C0"/>
                </a:solidFill>
              </a:rPr>
              <a:t> практически отсутствует часть, формируемая участниками образовательных отношений.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5. Взаимодействие образовательных организаций как с родителями обучающихся, так и различными социальными партнерами содержательно не представлено.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6. Больше всего проблем вызывает разработка программы формирования </a:t>
            </a:r>
            <a:r>
              <a:rPr lang="ru-RU" sz="2000" dirty="0" err="1" smtClean="0">
                <a:solidFill>
                  <a:srgbClr val="0070C0"/>
                </a:solidFill>
              </a:rPr>
              <a:t>УУД</a:t>
            </a:r>
            <a:r>
              <a:rPr lang="ru-RU" sz="2000" dirty="0" smtClean="0">
                <a:solidFill>
                  <a:srgbClr val="0070C0"/>
                </a:solidFill>
              </a:rPr>
              <a:t> и программы коррекционной работы.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ru-RU" altLang="ru-RU" sz="28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Статья 28. «Компетенция, права, обязанности и ответственность образовательной организации» </a:t>
            </a:r>
            <a:endParaRPr lang="ru-RU" altLang="ru-RU" sz="2800" b="1" smtClean="0">
              <a:solidFill>
                <a:srgbClr val="0070C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967287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самостоятельность школы в разработке образовательных программ;</a:t>
            </a:r>
          </a:p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вариативность содержания образования и выбор методик, учебников;</a:t>
            </a:r>
          </a:p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определение текущего контроля и промежуточной аттестации;</a:t>
            </a:r>
          </a:p>
          <a:p>
            <a:r>
              <a:rPr lang="ru-RU" altLang="ru-RU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формирование системы оценки индивидуальных достижений учащихся</a:t>
            </a:r>
            <a:endParaRPr lang="ru-RU" altLang="ru-RU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0803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/>
          <a:p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2014 Математика 5-7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352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Документы, определяющие содержание КИМ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диагностической работы определяется Федеральным компонентом государственного стандарта основного общего образования (приказ Минобразования России от 05.03.2004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1089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компонента государственных стандартов начального общего, основного общего и среднего (полного) общего образования»).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диагностической работы соответствует Федеральному государственному образовательному стандарту основного общего образования (приказ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17.12.2010 № 1897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7312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2014 Математика 5-7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диагностическую работу включены задания на проверку математических умений и навыков, необходимых человеку в современном обществе, а также на проверку </a:t>
            </a:r>
            <a:r>
              <a:rPr lang="ru-RU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умений. В работе проверяется:</a:t>
            </a:r>
          </a:p>
          <a:p>
            <a:r>
              <a:rPr lang="ru-RU" sz="3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понятийного аппарата по проверяемым разделам содержания;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 основных правил и формул, умение их применять;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оценивать логическую правильность рассуждений, распознавать логически некорректные рассуждения;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извлекать и анализировать информацию, представленную в таблицах;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представлять информацию с использованием символьной записи, чертежей, схем;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умение применять изученные понятия, результаты, методы для решения задач практического характера, пользоваться оценкой и прикидкой при практических расчетах;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владение навыками решения широкого спектра учебных задач.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Проверочная работа ОУ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 smtClean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1. Прочитайте задачу. Составьте и запишите условие задачи. Решите задачу и запишите ответ.</a:t>
            </a:r>
            <a:endParaRPr lang="ru-RU" sz="2400" kern="150" dirty="0" smtClean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 smtClean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    На рынок привезли яблоки, груши и сливы, всего 4 т. Яблок было  240 кг, груш – в 2 раза меньше, чем яблок, а остальные – сливы. Сколько килограммов слив привезли на рынок?</a:t>
            </a:r>
            <a:endParaRPr lang="ru-RU" sz="2400" kern="150" dirty="0" smtClean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2. Выполните вычисления, записывая каждое действие столбиком.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	( 18 370 + 23 679 ) : 7		( 80 035 – 784 492 ) </a:t>
            </a:r>
            <a:r>
              <a:rPr lang="ru-RU" sz="2400" b="1" kern="0" baseline="30000" dirty="0">
                <a:solidFill>
                  <a:srgbClr val="000066"/>
                </a:solidFill>
                <a:latin typeface="Times New Roman" pitchFamily="18" charset="0"/>
                <a:ea typeface="BookmanOldStyle-Bold"/>
                <a:cs typeface="Times New Roman" pitchFamily="18" charset="0"/>
              </a:rPr>
              <a:t>.</a:t>
            </a: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 16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3. Сравните: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indent="457200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5 км 4 м … 5 км 40 </a:t>
            </a:r>
            <a:r>
              <a:rPr lang="ru-RU" sz="2400" kern="0" dirty="0" err="1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дм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indent="457200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60 т 200 кг … 62 000 кг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indent="457200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245 ч … 4 </a:t>
            </a:r>
            <a:r>
              <a:rPr lang="ru-RU" sz="2400" kern="0" dirty="0" err="1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сут</a:t>
            </a: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. 5 ч</a:t>
            </a:r>
            <a:r>
              <a:rPr lang="ru-RU" sz="2400" kern="0" dirty="0" smtClean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4. Найдите периметр и площадь прямоугольника со сторонами 3 см</a:t>
            </a:r>
            <a:r>
              <a:rPr lang="zh-CN" altLang="en-US" sz="2400" kern="0" dirty="0">
                <a:solidFill>
                  <a:srgbClr val="000066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 </a:t>
            </a:r>
            <a:r>
              <a:rPr lang="ru-RU" sz="2400" kern="0" dirty="0">
                <a:solidFill>
                  <a:srgbClr val="000066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    и 6 см.</a:t>
            </a:r>
            <a:endParaRPr lang="ru-RU" sz="2400" kern="150" dirty="0">
              <a:solidFill>
                <a:srgbClr val="000066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5. Решите уравнения.</a:t>
            </a:r>
            <a:endParaRPr lang="ru-RU" sz="2400" kern="150" dirty="0"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	 290 + х = 640 – 260		84 : х = 6 </a:t>
            </a:r>
            <a:r>
              <a:rPr lang="ru-RU" sz="2400" b="1" kern="0" baseline="30000" dirty="0">
                <a:solidFill>
                  <a:srgbClr val="000000"/>
                </a:solidFill>
                <a:latin typeface="Times New Roman" pitchFamily="18" charset="0"/>
                <a:ea typeface="BookmanOldStyle-Bold"/>
                <a:cs typeface="Times New Roman" pitchFamily="18" charset="0"/>
              </a:rPr>
              <a:t>.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ea typeface="BookmanOldStyle"/>
                <a:cs typeface="Times New Roman" pitchFamily="18" charset="0"/>
              </a:rPr>
              <a:t> 7</a:t>
            </a:r>
            <a:endParaRPr lang="ru-RU" sz="2400" kern="150" dirty="0"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indent="457200">
              <a:spcAft>
                <a:spcPts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ru-RU" sz="2000" kern="150" dirty="0">
              <a:latin typeface="Times New Roman"/>
              <a:ea typeface="Arial Unicode MS"/>
              <a:cs typeface="Arial Unicode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62162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Всероссийские проверочные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rgbClr val="000066"/>
                </a:solidFill>
                <a:latin typeface="Times New Roman"/>
              </a:rPr>
              <a:t>2) Начерти прямоугольник с такой же площадью, но с другими длиной и шириной. </a:t>
            </a:r>
            <a:endParaRPr lang="ru-RU" sz="2800" dirty="0" smtClean="0">
              <a:solidFill>
                <a:srgbClr val="000066"/>
              </a:solidFill>
              <a:latin typeface="Times New Roman"/>
            </a:endParaRPr>
          </a:p>
          <a:p>
            <a:r>
              <a:rPr lang="ru-RU" sz="2800" dirty="0">
                <a:solidFill>
                  <a:srgbClr val="000066"/>
                </a:solidFill>
                <a:latin typeface="Times New Roman"/>
              </a:rPr>
              <a:t>2) В 16:00 температура была равна 6 °С, а в 18:00 она составила 5 °С. </a:t>
            </a:r>
          </a:p>
          <a:p>
            <a:r>
              <a:rPr lang="ru-RU" sz="2800" dirty="0">
                <a:solidFill>
                  <a:srgbClr val="000066"/>
                </a:solidFill>
                <a:latin typeface="Times New Roman"/>
              </a:rPr>
              <a:t>Изобрази на рисунке прямоугольниками температуру в 16:00 и 18:00. Ширина прямоугольника должна быть равна одной клетке, а длина – значению температуры в градусах. </a:t>
            </a:r>
            <a:endParaRPr lang="ru-RU" sz="2800" dirty="0" smtClean="0">
              <a:solidFill>
                <a:srgbClr val="000066"/>
              </a:solidFill>
              <a:latin typeface="Times New Roman"/>
            </a:endParaRPr>
          </a:p>
          <a:p>
            <a:r>
              <a:rPr lang="ru-RU" sz="2800" dirty="0">
                <a:solidFill>
                  <a:srgbClr val="000066"/>
                </a:solidFill>
                <a:latin typeface="Times New Roman"/>
              </a:rPr>
              <a:t>3) Сделай вывод о том, как менялась температура воздуха в течение дня с 10:00 до 18:00. Запиши свой вывод одним предложением. </a:t>
            </a:r>
            <a:endParaRPr lang="ru-RU" sz="2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2150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Инструмент учителя</a:t>
            </a:r>
          </a:p>
        </p:txBody>
      </p:sp>
      <p:pic>
        <p:nvPicPr>
          <p:cNvPr id="921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268413"/>
            <a:ext cx="8928100" cy="2881312"/>
          </a:xfrm>
          <a:solidFill>
            <a:schemeClr val="accent1">
              <a:lumMod val="20000"/>
              <a:lumOff val="80000"/>
            </a:schemeClr>
          </a:solidFill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293096"/>
          <a:ext cx="8713788" cy="720725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720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Календарно-тематическое планирование учителя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5229225"/>
          <a:ext cx="8886825" cy="1379538"/>
        </p:xfrm>
        <a:graphic>
          <a:graphicData uri="http://schemas.openxmlformats.org/drawingml/2006/table">
            <a:tbl>
              <a:tblPr/>
              <a:tblGrid>
                <a:gridCol w="714375"/>
                <a:gridCol w="1804988"/>
                <a:gridCol w="1997075"/>
                <a:gridCol w="1851025"/>
                <a:gridCol w="1422400"/>
                <a:gridCol w="1096962"/>
              </a:tblGrid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Виды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Продукт/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Поручения президента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76064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Правительству Российской Федерации: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разработать комплекс мер, направленных на систематическое обновление содержания общего образования на основе результатов мониторинговых исследований и с учётом современных достижений науки и технологий, изменений запросов учащихся и общества, ориентированности на применение знаний, умений и навыков в реальных жизненных ситуациях.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 – до 1 августа 2016 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Заголовок 1"/>
          <p:cNvSpPr>
            <a:spLocks noGrp="1"/>
          </p:cNvSpPr>
          <p:nvPr>
            <p:ph type="title"/>
          </p:nvPr>
        </p:nvSpPr>
        <p:spPr>
          <a:xfrm>
            <a:off x="3851275" y="333375"/>
            <a:ext cx="5113338" cy="259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smtClean="0">
                <a:solidFill>
                  <a:srgbClr val="C00000"/>
                </a:solidFill>
              </a:rPr>
              <a:t>Национальная стратегия действий в интересах детей на 2012-2017 годы </a:t>
            </a:r>
            <a:r>
              <a:rPr lang="ru-RU" altLang="ru-RU" sz="2400" smtClean="0"/>
              <a:t>(Указ Президента РФ от 01.06.2012 № 761)</a:t>
            </a:r>
            <a:br>
              <a:rPr lang="ru-RU" altLang="ru-RU" sz="2400" smtClean="0"/>
            </a:br>
            <a:r>
              <a:rPr lang="ru-RU" altLang="ru-RU" sz="2400" smtClean="0">
                <a:solidFill>
                  <a:srgbClr val="FF0000"/>
                </a:solidFill>
              </a:rPr>
              <a:t> </a:t>
            </a:r>
            <a:br>
              <a:rPr lang="ru-RU" altLang="ru-RU" sz="2400" smtClean="0">
                <a:solidFill>
                  <a:srgbClr val="FF0000"/>
                </a:solidFill>
              </a:rPr>
            </a:br>
            <a:r>
              <a:rPr lang="ru-RU" altLang="ru-RU" sz="3200" b="1" smtClean="0">
                <a:solidFill>
                  <a:srgbClr val="FF0000"/>
                </a:solidFill>
              </a:rPr>
              <a:t>Ожидаемые результаты:</a:t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endParaRPr lang="ru-RU" altLang="ru-RU" sz="3200" b="1" smtClean="0"/>
          </a:p>
        </p:txBody>
      </p:sp>
      <p:sp>
        <p:nvSpPr>
          <p:cNvPr id="273411" name="Объект 2"/>
          <p:cNvSpPr>
            <a:spLocks noGrp="1"/>
          </p:cNvSpPr>
          <p:nvPr>
            <p:ph idx="1"/>
          </p:nvPr>
        </p:nvSpPr>
        <p:spPr>
          <a:xfrm>
            <a:off x="250825" y="2996953"/>
            <a:ext cx="8785225" cy="360069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0070C0"/>
                </a:solidFill>
              </a:rPr>
              <a:t>«Увеличение числа детей, демонстрирующих активную жизненную позицию, самостоятельность и творческую инициативу в созидательной деятельности, ответственное отношение к жизни, окружающей среде, приверженных позитивным нравственным и эстетическим ценностям»</a:t>
            </a:r>
          </a:p>
        </p:txBody>
      </p:sp>
      <p:pic>
        <p:nvPicPr>
          <p:cNvPr id="273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01613"/>
            <a:ext cx="36004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0" name="Picture 4" descr="11916_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800600"/>
            <a:ext cx="8229600" cy="19050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Центр модернизации общего образования</a:t>
            </a:r>
            <a:br>
              <a:rPr lang="ru-RU" altLang="ru-RU" sz="2400" b="1" smtClean="0"/>
            </a:br>
            <a:r>
              <a:rPr lang="ru-RU" altLang="ru-RU" sz="2400" b="1" smtClean="0"/>
              <a:t>Иванова Н.Б. – т. 255-71-39</a:t>
            </a:r>
            <a:br>
              <a:rPr lang="ru-RU" altLang="ru-RU" sz="2400" b="1" smtClean="0"/>
            </a:br>
            <a:r>
              <a:rPr lang="ru-RU" altLang="ru-RU" sz="2400" b="1" smtClean="0"/>
              <a:t>моб. 89185272444</a:t>
            </a:r>
            <a:br>
              <a:rPr lang="ru-RU" altLang="ru-RU" sz="2400" b="1" smtClean="0"/>
            </a:br>
            <a:r>
              <a:rPr lang="en-US" altLang="ru-RU" sz="2400" b="1" smtClean="0"/>
              <a:t>E-mail</a:t>
            </a:r>
            <a:r>
              <a:rPr lang="ru-RU" altLang="ru-RU" sz="2400" b="1" smtClean="0"/>
              <a:t>:</a:t>
            </a:r>
            <a:r>
              <a:rPr lang="en-US" altLang="ru-RU" sz="2400" b="1" smtClean="0"/>
              <a:t> ivanova@roipkpro</a:t>
            </a:r>
            <a:r>
              <a:rPr lang="ru-RU" altLang="ru-RU" sz="2400" b="1" smtClean="0"/>
              <a:t>.</a:t>
            </a:r>
            <a:r>
              <a:rPr lang="en-US" altLang="ru-RU" sz="2400" b="1" smtClean="0"/>
              <a:t>ru</a:t>
            </a: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endParaRPr lang="ru-RU" altLang="ru-RU" sz="3200" b="1" smtClean="0"/>
          </a:p>
        </p:txBody>
      </p:sp>
    </p:spTree>
    <p:extLst>
      <p:ext uri="{BB962C8B-B14F-4D97-AF65-F5344CB8AC3E}">
        <p14:creationId xmlns:p14="http://schemas.microsoft.com/office/powerpoint/2010/main" xmlns="" val="19938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ФГОС - 2004</a:t>
            </a:r>
          </a:p>
        </p:txBody>
      </p:sp>
      <p:sp>
        <p:nvSpPr>
          <p:cNvPr id="233475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110397"/>
                </a:solidFill>
              </a:rPr>
              <a:t>Результат образования – объем усвоенного минимального обязательного содержания по предмету</a:t>
            </a:r>
          </a:p>
          <a:p>
            <a:pPr eaLnBrk="1" hangingPunct="1"/>
            <a:r>
              <a:rPr lang="ru-RU" altLang="ru-RU" sz="4000" b="1" smtClean="0">
                <a:solidFill>
                  <a:srgbClr val="110397"/>
                </a:solidFill>
              </a:rPr>
              <a:t>Ведущий метод обучения – репродуктивный</a:t>
            </a:r>
          </a:p>
          <a:p>
            <a:pPr eaLnBrk="1" hangingPunct="1"/>
            <a:r>
              <a:rPr lang="ru-RU" altLang="ru-RU" sz="4000" b="1" smtClean="0">
                <a:solidFill>
                  <a:srgbClr val="110397"/>
                </a:solidFill>
              </a:rPr>
              <a:t>Стиль управления - авторитарный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1"/>
          <p:cNvSpPr>
            <a:spLocks noChangeArrowheads="1"/>
          </p:cNvSpPr>
          <p:nvPr/>
        </p:nvSpPr>
        <p:spPr bwMode="auto">
          <a:xfrm>
            <a:off x="684213" y="1700213"/>
            <a:ext cx="7993062" cy="14033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Овладение системой учебных действий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с изучаемым учебным материалом</a:t>
            </a:r>
          </a:p>
        </p:txBody>
      </p:sp>
      <p:sp>
        <p:nvSpPr>
          <p:cNvPr id="76803" name="AutoShape 2"/>
          <p:cNvSpPr>
            <a:spLocks noChangeArrowheads="1"/>
          </p:cNvSpPr>
          <p:nvPr/>
        </p:nvSpPr>
        <p:spPr bwMode="auto">
          <a:xfrm>
            <a:off x="1584325" y="3860800"/>
            <a:ext cx="6121400" cy="16573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Способность к решению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учебно-познавательных 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70C0"/>
                </a:solidFill>
                <a:latin typeface="Tahoma" pitchFamily="34" charset="0"/>
                <a:cs typeface="Arial" pitchFamily="34" charset="0"/>
              </a:rPr>
              <a:t>учебно-практических задач  </a:t>
            </a:r>
          </a:p>
        </p:txBody>
      </p:sp>
      <p:sp>
        <p:nvSpPr>
          <p:cNvPr id="76804" name="AutoShape 3"/>
          <p:cNvSpPr>
            <a:spLocks noChangeArrowheads="1"/>
          </p:cNvSpPr>
          <p:nvPr/>
        </p:nvSpPr>
        <p:spPr bwMode="auto">
          <a:xfrm>
            <a:off x="3132138" y="3284538"/>
            <a:ext cx="29892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50825" y="152400"/>
            <a:ext cx="8893175" cy="1116013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440" cap="sq">
            <a:solidFill>
              <a:srgbClr val="FFFFFF"/>
            </a:solidFill>
            <a:miter lim="800000"/>
            <a:headEnd/>
            <a:tailEnd/>
          </a:ln>
          <a:effectLst>
            <a:outerShdw dist="107933" dir="2700000" algn="ctr" rotWithShape="0">
              <a:srgbClr val="FFFFFF">
                <a:alpha val="50027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 образования</a:t>
            </a:r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611188" y="5913438"/>
            <a:ext cx="8137525" cy="71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lnSpc>
                <a:spcPct val="90000"/>
              </a:lnSpc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ru-RU" sz="2000" b="1" dirty="0">
                <a:solidFill>
                  <a:srgbClr val="FF0000"/>
                </a:solidFill>
              </a:rPr>
              <a:t>(в </a:t>
            </a:r>
            <a:r>
              <a:rPr lang="ru-RU" sz="2000" b="1" dirty="0" smtClean="0">
                <a:solidFill>
                  <a:srgbClr val="FF0000"/>
                </a:solidFill>
              </a:rPr>
              <a:t>отличие </a:t>
            </a:r>
            <a:r>
              <a:rPr lang="ru-RU" sz="2000" b="1" dirty="0">
                <a:solidFill>
                  <a:srgbClr val="FF0000"/>
                </a:solidFill>
              </a:rPr>
              <a:t>от прежней установки на проверку освоения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ru-RU" sz="2000" b="1" dirty="0">
                <a:solidFill>
                  <a:srgbClr val="FF0000"/>
                </a:solidFill>
              </a:rPr>
              <a:t>«обязательного минимума содержания образования»)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ФЗ «Об образовании в РФ», ст. 2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08240"/>
          </a:xfrm>
        </p:spPr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образовательная программа </a:t>
            </a:r>
            <a:r>
              <a:rPr lang="ru-RU" sz="2800" dirty="0" smtClean="0">
                <a:solidFill>
                  <a:srgbClr val="0070C0"/>
                </a:solidFill>
              </a:rPr>
              <a:t>- комплекс 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1. основных характеристик образования: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объем, содержание, планируемые результаты, 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2. организационно-педагогических условий: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формы аттестации, учебный план, календарный учебный график, рабочие программы учебных предметов, курсов, дисциплин (модулей), иных компонентов, 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3. оценочных и методических материалов».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492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</a:rPr>
              <a:t>Основная образовательная программа</a:t>
            </a:r>
          </a:p>
        </p:txBody>
      </p:sp>
      <p:graphicFrame>
        <p:nvGraphicFramePr>
          <p:cNvPr id="13330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0866008"/>
              </p:ext>
            </p:extLst>
          </p:nvPr>
        </p:nvGraphicFramePr>
        <p:xfrm>
          <a:off x="0" y="549275"/>
          <a:ext cx="9144000" cy="6522680"/>
        </p:xfrm>
        <a:graphic>
          <a:graphicData uri="http://schemas.openxmlformats.org/drawingml/2006/table">
            <a:tbl>
              <a:tblPr/>
              <a:tblGrid>
                <a:gridCol w="2507121"/>
                <a:gridCol w="3981803"/>
                <a:gridCol w="2655076"/>
              </a:tblGrid>
              <a:tr h="368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Целевой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Содержательный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Организационный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3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Пояснительная записка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039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 освоения обучающимися ООП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039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оценки достижения планируемых результатов освоения ООП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0397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Программа формирования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УУД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(междисциплинарные программы);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Программы учебных предметов, курсов;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программы внеурочной  деятельности;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Программа воспитания и социализации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программа духовно-нравственного развития и воспитания, программа формирования экологической культуры, здорового и безопасного образа жизни, профессиональной ориентации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Программа коррекционной работы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Учебный план;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План внеурочной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Календарный учебный график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0397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Система условий реализации ООП: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кадровые,  информационно-методические,  психолого-педагогические, материально-технические, финансовые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0397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73661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00FF"/>
                </a:solidFill>
              </a:rPr>
              <a:t>Основная образовательная программа</a:t>
            </a:r>
            <a:endParaRPr lang="ru-RU" sz="2800" b="1" dirty="0">
              <a:solidFill>
                <a:srgbClr val="66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548680"/>
          <a:ext cx="856895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456384"/>
                <a:gridCol w="30243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Целевой раздел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Содержательный раздел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Организационный</a:t>
                      </a:r>
                      <a:r>
                        <a:rPr lang="ru-RU" baseline="0" dirty="0" smtClean="0"/>
                        <a:t> раздел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1. Пояснительная записка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Планируемые результаты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3. Система оценки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Программа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УУД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Рабочие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программы по предметам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3. Программы внеурочной деятельности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4. Программа воспитания и социализации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5. Программа коррекционной работы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1. Учебный план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План внеурочной деятельности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3. Календарный учебный график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4. Система условий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3789040"/>
            <a:ext cx="83529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Соотношение обязательной части и части, формируемой участниками образовательных отношений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581128"/>
            <a:ext cx="83529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Начальная школа – 80% к 20%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Основная школа – 70% к 30%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Средняя школа – 60% к 40%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123728" y="5661248"/>
            <a:ext cx="5256584" cy="5760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 Е Х А Н И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М </a:t>
            </a:r>
            <a:r>
              <a:rPr lang="ru-RU" b="1" dirty="0" err="1" smtClean="0">
                <a:solidFill>
                  <a:schemeClr val="bg1"/>
                </a:solidFill>
              </a:rPr>
              <a:t>Ы</a:t>
            </a:r>
            <a:r>
              <a:rPr lang="ru-RU" b="1" dirty="0" smtClean="0">
                <a:solidFill>
                  <a:schemeClr val="bg1"/>
                </a:solidFill>
              </a:rPr>
              <a:t>  РЕАЛИЗАЦИИ  </a:t>
            </a:r>
            <a:r>
              <a:rPr lang="ru-RU" b="1" dirty="0" err="1" smtClean="0">
                <a:solidFill>
                  <a:schemeClr val="bg1"/>
                </a:solidFill>
              </a:rPr>
              <a:t>ООП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6165304"/>
            <a:ext cx="39604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Урочная деятельность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6165304"/>
            <a:ext cx="38884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Внеурочная деятельность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ru-RU" dirty="0" err="1" smtClean="0">
                <a:solidFill>
                  <a:srgbClr val="000066"/>
                </a:solidFill>
              </a:rPr>
              <a:t>ФГОС</a:t>
            </a:r>
            <a:r>
              <a:rPr lang="ru-RU" dirty="0" smtClean="0">
                <a:solidFill>
                  <a:srgbClr val="000066"/>
                </a:solidFill>
              </a:rPr>
              <a:t> основного общего образования </a:t>
            </a:r>
            <a:br>
              <a:rPr lang="ru-RU" dirty="0" smtClean="0">
                <a:solidFill>
                  <a:srgbClr val="000066"/>
                </a:solidFill>
              </a:rPr>
            </a:br>
            <a:r>
              <a:rPr lang="ru-RU" dirty="0" smtClean="0">
                <a:solidFill>
                  <a:srgbClr val="000066"/>
                </a:solidFill>
              </a:rPr>
              <a:t>п. 18.1.2. 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2020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«Достижение обучающимися планируемых результатов освоения основной образовательной программы основного общего образования определяется по завершении обучения».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66"/>
                </a:solidFill>
              </a:rPr>
              <a:t>Нормативные документы, регламентирующие </a:t>
            </a:r>
            <a:r>
              <a:rPr lang="ru-RU" sz="2800" dirty="0" err="1" smtClean="0">
                <a:solidFill>
                  <a:srgbClr val="000066"/>
                </a:solidFill>
              </a:rPr>
              <a:t>ООП</a:t>
            </a:r>
            <a:r>
              <a:rPr lang="ru-RU" sz="2800" dirty="0" smtClean="0">
                <a:solidFill>
                  <a:srgbClr val="000066"/>
                </a:solidFill>
              </a:rPr>
              <a:t> ООО</a:t>
            </a:r>
            <a:endParaRPr lang="ru-RU" sz="2800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496272"/>
          </a:xfrm>
        </p:spPr>
        <p:txBody>
          <a:bodyPr/>
          <a:lstStyle/>
          <a:p>
            <a:pPr lvl="0"/>
            <a:r>
              <a:rPr lang="ru-RU" sz="2000" dirty="0" err="1" smtClean="0">
                <a:solidFill>
                  <a:srgbClr val="0070C0"/>
                </a:solidFill>
              </a:rPr>
              <a:t>ФГОС</a:t>
            </a:r>
            <a:r>
              <a:rPr lang="ru-RU" sz="2000" dirty="0" smtClean="0">
                <a:solidFill>
                  <a:srgbClr val="0070C0"/>
                </a:solidFill>
              </a:rPr>
              <a:t> основного общего образования (Приказ </a:t>
            </a:r>
            <a:r>
              <a:rPr lang="ru-RU" sz="2000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000" dirty="0" smtClean="0">
                <a:solidFill>
                  <a:srgbClr val="0070C0"/>
                </a:solidFill>
              </a:rPr>
              <a:t> России от 17 декабря 2010 года № 1897)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Примерные основные образовательные программы  основного общего образования (</a:t>
            </a:r>
            <a:r>
              <a:rPr lang="ru-RU" sz="2000" dirty="0" err="1" smtClean="0">
                <a:solidFill>
                  <a:srgbClr val="0070C0"/>
                </a:solidFill>
              </a:rPr>
              <a:t>госреестр</a:t>
            </a:r>
            <a:r>
              <a:rPr lang="ru-RU" sz="2000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Приказ Минобразования России от 5 марта 2004 года № 1089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образования»;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Приказ Минобразования России от 9 марта 2004 года № 1312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образования».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Изменения к Приказ Минобразования России от 9 марта 2004 года № 1312 «Об  изменениях в федеральный базисный учебный план и примерные учебные планы образовательных учреждений РФ» от 03.06.2011 года № 1994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РП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РП</Template>
  <TotalTime>1061</TotalTime>
  <Words>2041</Words>
  <Application>Microsoft Office PowerPoint</Application>
  <PresentationFormat>Экран (4:3)</PresentationFormat>
  <Paragraphs>316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РП</vt:lpstr>
      <vt:lpstr>12_Пиксел</vt:lpstr>
      <vt:lpstr>Моделирование основной образовательной программы образовательной организации</vt:lpstr>
      <vt:lpstr>Механизм стандартизации</vt:lpstr>
      <vt:lpstr>ФГОС - 2004</vt:lpstr>
      <vt:lpstr>Слайд 4</vt:lpstr>
      <vt:lpstr>ФЗ «Об образовании в РФ», ст. 2</vt:lpstr>
      <vt:lpstr>Основная образовательная программа</vt:lpstr>
      <vt:lpstr>Основная образовательная программа</vt:lpstr>
      <vt:lpstr>ФГОС основного общего образования  п. 18.1.2. </vt:lpstr>
      <vt:lpstr>Нормативные документы, регламентирующие ООП ООО</vt:lpstr>
      <vt:lpstr> Основная образовательная программа или образовательная программа  - ФЗ ст. 108 </vt:lpstr>
      <vt:lpstr>Слайд 11</vt:lpstr>
      <vt:lpstr>Региональная служба по надзору и контролю в сфере образования Приказ  органа государственного контроля (надзора), органа муниципального контроля о проведении плановой документарной проверки</vt:lpstr>
      <vt:lpstr> ПРИКАЗ от 31 декабря 2015 г. N 1577  О ВНЕСЕНИИ ИЗМЕНЕНИЙ В ФГОС основного общего образования, УТВЕРЖДЕННЫЙ ПРИКАЗОМ МИНОБРНАУКИ РОССИИ ОТ 17 ДЕКАБРЯ 2010 Г. N 1897 </vt:lpstr>
      <vt:lpstr> Ключевая задача:</vt:lpstr>
      <vt:lpstr>Слайд 15</vt:lpstr>
      <vt:lpstr>Федеральные документы</vt:lpstr>
      <vt:lpstr>Институты внеурочной деятельности</vt:lpstr>
      <vt:lpstr>Направления деятельности</vt:lpstr>
      <vt:lpstr>Основания для организации ВД</vt:lpstr>
      <vt:lpstr>Результаты федерального мониторинга  (РАО)</vt:lpstr>
      <vt:lpstr>Статья 28. «Компетенция, права, обязанности и ответственность образовательной организации» </vt:lpstr>
      <vt:lpstr>НИКО – 2014 Математика 5-7</vt:lpstr>
      <vt:lpstr>НИКО – 2014 Математика 5-7</vt:lpstr>
      <vt:lpstr>Проверочная работа ОУ</vt:lpstr>
      <vt:lpstr>Всероссийские проверочные работы</vt:lpstr>
      <vt:lpstr>Инструмент учителя</vt:lpstr>
      <vt:lpstr>Поручения президента</vt:lpstr>
      <vt:lpstr>Национальная стратегия действий в интересах детей на 2012-2017 годы (Указ Президента РФ от 01.06.2012 № 761)   Ожидаемые результаты: </vt:lpstr>
      <vt:lpstr>  Центр модернизации общего образования Иванова Н.Б. – т. 255-71-39 моб. 89185272444 E-mail: ivanova@roipkpro.ru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102</cp:revision>
  <cp:lastPrinted>1601-01-01T00:00:00Z</cp:lastPrinted>
  <dcterms:created xsi:type="dcterms:W3CDTF">2014-10-01T00:34:48Z</dcterms:created>
  <dcterms:modified xsi:type="dcterms:W3CDTF">2016-03-24T19:59:58Z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TC010900251033</vt:lpwstr>
  </property>
</Properties>
</file>