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65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36B6B-DE30-4B3A-9A62-F4897B9FB4F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7004E0-0A9F-44FD-A0BA-4B0FA5D850D3}">
      <dgm:prSet phldrT="[Текст]"/>
      <dgm:spPr/>
      <dgm:t>
        <a:bodyPr/>
        <a:lstStyle/>
        <a:p>
          <a:r>
            <a:rPr lang="ru-RU" dirty="0" smtClean="0"/>
            <a:t>УУД</a:t>
          </a:r>
          <a:endParaRPr lang="ru-RU" dirty="0"/>
        </a:p>
      </dgm:t>
    </dgm:pt>
    <dgm:pt modelId="{83A2EBF0-8874-4B00-A986-C7F6593ACFDE}" type="parTrans" cxnId="{5956E3F7-B554-4DD2-926D-A1C8F55C5A85}">
      <dgm:prSet/>
      <dgm:spPr/>
      <dgm:t>
        <a:bodyPr/>
        <a:lstStyle/>
        <a:p>
          <a:endParaRPr lang="ru-RU"/>
        </a:p>
      </dgm:t>
    </dgm:pt>
    <dgm:pt modelId="{E93590AC-3C42-426D-86E2-46C498A4F1B9}" type="sibTrans" cxnId="{5956E3F7-B554-4DD2-926D-A1C8F55C5A85}">
      <dgm:prSet/>
      <dgm:spPr/>
      <dgm:t>
        <a:bodyPr/>
        <a:lstStyle/>
        <a:p>
          <a:endParaRPr lang="ru-RU"/>
        </a:p>
      </dgm:t>
    </dgm:pt>
    <dgm:pt modelId="{EB42E163-1644-46EA-84D2-368A16C5BFE3}">
      <dgm:prSet phldrT="[Текст]" custT="1"/>
      <dgm:spPr/>
      <dgm:t>
        <a:bodyPr/>
        <a:lstStyle/>
        <a:p>
          <a:r>
            <a:rPr lang="ru-RU" sz="2800" dirty="0" smtClean="0"/>
            <a:t> познавательные</a:t>
          </a:r>
          <a:endParaRPr lang="ru-RU" sz="2800" dirty="0"/>
        </a:p>
      </dgm:t>
    </dgm:pt>
    <dgm:pt modelId="{53650590-DA16-4CD9-B9CC-E64F0951AF26}" type="parTrans" cxnId="{A286969B-06FA-4180-AEA3-45397457C95E}">
      <dgm:prSet/>
      <dgm:spPr/>
      <dgm:t>
        <a:bodyPr/>
        <a:lstStyle/>
        <a:p>
          <a:endParaRPr lang="ru-RU"/>
        </a:p>
      </dgm:t>
    </dgm:pt>
    <dgm:pt modelId="{4A89B16C-DC8D-443D-92BC-3E0F6301C57A}" type="sibTrans" cxnId="{A286969B-06FA-4180-AEA3-45397457C95E}">
      <dgm:prSet/>
      <dgm:spPr/>
      <dgm:t>
        <a:bodyPr/>
        <a:lstStyle/>
        <a:p>
          <a:endParaRPr lang="ru-RU"/>
        </a:p>
      </dgm:t>
    </dgm:pt>
    <dgm:pt modelId="{8F1802C4-E5CD-4F94-A4B5-7DE489722E17}">
      <dgm:prSet phldrT="[Текст]" custT="1"/>
      <dgm:spPr/>
      <dgm:t>
        <a:bodyPr/>
        <a:lstStyle/>
        <a:p>
          <a:r>
            <a:rPr lang="ru-RU" sz="2800" dirty="0" smtClean="0"/>
            <a:t>регулятивные</a:t>
          </a:r>
          <a:endParaRPr lang="ru-RU" sz="2800" dirty="0"/>
        </a:p>
      </dgm:t>
    </dgm:pt>
    <dgm:pt modelId="{61FCC6D3-8426-48F7-B84B-ED671C956D67}" type="parTrans" cxnId="{D89BBB7A-0B06-49E0-B3F1-F5F657798C35}">
      <dgm:prSet/>
      <dgm:spPr/>
      <dgm:t>
        <a:bodyPr/>
        <a:lstStyle/>
        <a:p>
          <a:endParaRPr lang="ru-RU"/>
        </a:p>
      </dgm:t>
    </dgm:pt>
    <dgm:pt modelId="{8F349690-6888-408A-A4A3-A7632D8A0A2A}" type="sibTrans" cxnId="{D89BBB7A-0B06-49E0-B3F1-F5F657798C35}">
      <dgm:prSet/>
      <dgm:spPr/>
      <dgm:t>
        <a:bodyPr/>
        <a:lstStyle/>
        <a:p>
          <a:endParaRPr lang="ru-RU"/>
        </a:p>
      </dgm:t>
    </dgm:pt>
    <dgm:pt modelId="{A791CEEE-C8B7-419A-B0F7-C43B947B9926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855DE35C-021C-4218-AEA9-0166693B1774}" type="parTrans" cxnId="{29DC6FE6-4827-47A9-9C02-6F57E5A80B07}">
      <dgm:prSet/>
      <dgm:spPr/>
      <dgm:t>
        <a:bodyPr/>
        <a:lstStyle/>
        <a:p>
          <a:endParaRPr lang="ru-RU"/>
        </a:p>
      </dgm:t>
    </dgm:pt>
    <dgm:pt modelId="{69FDE439-44C3-4816-A1AD-F24B66787C47}" type="sibTrans" cxnId="{29DC6FE6-4827-47A9-9C02-6F57E5A80B07}">
      <dgm:prSet/>
      <dgm:spPr/>
      <dgm:t>
        <a:bodyPr/>
        <a:lstStyle/>
        <a:p>
          <a:endParaRPr lang="ru-RU"/>
        </a:p>
      </dgm:t>
    </dgm:pt>
    <dgm:pt modelId="{D9B84C1B-29DE-484C-8119-4E36CFC6CCAD}">
      <dgm:prSet phldrT="[Текст]" custT="1"/>
      <dgm:spPr/>
      <dgm:t>
        <a:bodyPr/>
        <a:lstStyle/>
        <a:p>
          <a:r>
            <a:rPr lang="ru-RU" sz="2800" dirty="0" smtClean="0"/>
            <a:t>коммуникативные</a:t>
          </a:r>
          <a:endParaRPr lang="ru-RU" sz="2800" dirty="0"/>
        </a:p>
      </dgm:t>
    </dgm:pt>
    <dgm:pt modelId="{8274DBA1-6E1B-4340-96B1-875E8E07BC12}" type="parTrans" cxnId="{4015A656-9B59-4332-B83B-20AC523A53BC}">
      <dgm:prSet/>
      <dgm:spPr/>
      <dgm:t>
        <a:bodyPr/>
        <a:lstStyle/>
        <a:p>
          <a:endParaRPr lang="ru-RU"/>
        </a:p>
      </dgm:t>
    </dgm:pt>
    <dgm:pt modelId="{8F509456-CF93-4518-9EF8-1A1528188DDF}" type="sibTrans" cxnId="{4015A656-9B59-4332-B83B-20AC523A53BC}">
      <dgm:prSet/>
      <dgm:spPr/>
      <dgm:t>
        <a:bodyPr/>
        <a:lstStyle/>
        <a:p>
          <a:endParaRPr lang="ru-RU"/>
        </a:p>
      </dgm:t>
    </dgm:pt>
    <dgm:pt modelId="{91F2748B-6507-4AAF-B62C-560E20C02939}" type="pres">
      <dgm:prSet presAssocID="{6F536B6B-DE30-4B3A-9A62-F4897B9FB4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D15F7-ED47-41BB-9B63-6DCFF9418C66}" type="pres">
      <dgm:prSet presAssocID="{E07004E0-0A9F-44FD-A0BA-4B0FA5D850D3}" presName="centerShape" presStyleLbl="node0" presStyleIdx="0" presStyleCnt="1"/>
      <dgm:spPr/>
      <dgm:t>
        <a:bodyPr/>
        <a:lstStyle/>
        <a:p>
          <a:endParaRPr lang="ru-RU"/>
        </a:p>
      </dgm:t>
    </dgm:pt>
    <dgm:pt modelId="{95A4726A-B06F-4D6E-851F-571D56D78BC2}" type="pres">
      <dgm:prSet presAssocID="{EB42E163-1644-46EA-84D2-368A16C5BFE3}" presName="node" presStyleLbl="node1" presStyleIdx="0" presStyleCnt="4" custScaleX="28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F9086-8760-4D6E-98E4-4EE996BA4917}" type="pres">
      <dgm:prSet presAssocID="{EB42E163-1644-46EA-84D2-368A16C5BFE3}" presName="dummy" presStyleCnt="0"/>
      <dgm:spPr/>
    </dgm:pt>
    <dgm:pt modelId="{BBC5C661-AC12-4AE2-849F-1BFB7AA5DA9A}" type="pres">
      <dgm:prSet presAssocID="{4A89B16C-DC8D-443D-92BC-3E0F6301C57A}" presName="sibTrans" presStyleLbl="sibTrans2D1" presStyleIdx="0" presStyleCnt="4" custLinFactNeighborX="1636" custLinFactNeighborY="5216"/>
      <dgm:spPr/>
      <dgm:t>
        <a:bodyPr/>
        <a:lstStyle/>
        <a:p>
          <a:endParaRPr lang="ru-RU"/>
        </a:p>
      </dgm:t>
    </dgm:pt>
    <dgm:pt modelId="{9A1EEBAB-9EA5-4CF0-96FD-08130682EF23}" type="pres">
      <dgm:prSet presAssocID="{8F1802C4-E5CD-4F94-A4B5-7DE489722E17}" presName="node" presStyleLbl="node1" presStyleIdx="1" presStyleCnt="4" custScaleX="289984" custRadScaleRad="147677" custRadScaleInc="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5F3B-8F8E-4051-8968-BA7146099A0B}" type="pres">
      <dgm:prSet presAssocID="{8F1802C4-E5CD-4F94-A4B5-7DE489722E17}" presName="dummy" presStyleCnt="0"/>
      <dgm:spPr/>
    </dgm:pt>
    <dgm:pt modelId="{4A38CE40-64CC-4D50-80EE-2B1DC8E14033}" type="pres">
      <dgm:prSet presAssocID="{8F349690-6888-408A-A4A3-A7632D8A0A2A}" presName="sibTrans" presStyleLbl="sibTrans2D1" presStyleIdx="1" presStyleCnt="4" custLinFactNeighborX="-3384" custLinFactNeighborY="780"/>
      <dgm:spPr/>
      <dgm:t>
        <a:bodyPr/>
        <a:lstStyle/>
        <a:p>
          <a:endParaRPr lang="ru-RU"/>
        </a:p>
      </dgm:t>
    </dgm:pt>
    <dgm:pt modelId="{74197646-4B5D-4F04-81AF-FC2296D487EE}" type="pres">
      <dgm:prSet presAssocID="{A791CEEE-C8B7-419A-B0F7-C43B947B9926}" presName="node" presStyleLbl="node1" presStyleIdx="2" presStyleCnt="4" custScaleX="28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FFBC6-BC15-410C-B944-1697074E6238}" type="pres">
      <dgm:prSet presAssocID="{A791CEEE-C8B7-419A-B0F7-C43B947B9926}" presName="dummy" presStyleCnt="0"/>
      <dgm:spPr/>
    </dgm:pt>
    <dgm:pt modelId="{8E0F0468-B9AC-4032-9507-6F68E63AB02E}" type="pres">
      <dgm:prSet presAssocID="{69FDE439-44C3-4816-A1AD-F24B66787C47}" presName="sibTrans" presStyleLbl="sibTrans2D1" presStyleIdx="2" presStyleCnt="4" custLinFactNeighborX="6158" custLinFactNeighborY="-1822"/>
      <dgm:spPr/>
      <dgm:t>
        <a:bodyPr/>
        <a:lstStyle/>
        <a:p>
          <a:endParaRPr lang="ru-RU"/>
        </a:p>
      </dgm:t>
    </dgm:pt>
    <dgm:pt modelId="{680F0622-FD7D-47FE-97FB-0A7781AEF670}" type="pres">
      <dgm:prSet presAssocID="{D9B84C1B-29DE-484C-8119-4E36CFC6CCAD}" presName="node" presStyleLbl="node1" presStyleIdx="3" presStyleCnt="4" custScaleX="305932" custScaleY="107308" custRadScaleRad="154500" custRadScaleInc="-1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ED110-30D5-4D3A-ACBD-085B407FEE82}" type="pres">
      <dgm:prSet presAssocID="{D9B84C1B-29DE-484C-8119-4E36CFC6CCAD}" presName="dummy" presStyleCnt="0"/>
      <dgm:spPr/>
    </dgm:pt>
    <dgm:pt modelId="{3C6A3FE1-5266-4492-B0D8-17DDDE3DF114}" type="pres">
      <dgm:prSet presAssocID="{8F509456-CF93-4518-9EF8-1A1528188DDF}" presName="sibTrans" presStyleLbl="sibTrans2D1" presStyleIdx="3" presStyleCnt="4" custLinFactNeighborX="6739" custLinFactNeighborY="2949"/>
      <dgm:spPr/>
      <dgm:t>
        <a:bodyPr/>
        <a:lstStyle/>
        <a:p>
          <a:endParaRPr lang="ru-RU"/>
        </a:p>
      </dgm:t>
    </dgm:pt>
  </dgm:ptLst>
  <dgm:cxnLst>
    <dgm:cxn modelId="{47FCDBF9-2FBE-4BAD-8F36-2F091FA6F727}" type="presOf" srcId="{69FDE439-44C3-4816-A1AD-F24B66787C47}" destId="{8E0F0468-B9AC-4032-9507-6F68E63AB02E}" srcOrd="0" destOrd="0" presId="urn:microsoft.com/office/officeart/2005/8/layout/radial6"/>
    <dgm:cxn modelId="{4559DBB0-77C8-4E1A-B257-4EEA999E8C70}" type="presOf" srcId="{4A89B16C-DC8D-443D-92BC-3E0F6301C57A}" destId="{BBC5C661-AC12-4AE2-849F-1BFB7AA5DA9A}" srcOrd="0" destOrd="0" presId="urn:microsoft.com/office/officeart/2005/8/layout/radial6"/>
    <dgm:cxn modelId="{4FB06AFB-0A9B-40B6-98C0-8F07276FAC90}" type="presOf" srcId="{D9B84C1B-29DE-484C-8119-4E36CFC6CCAD}" destId="{680F0622-FD7D-47FE-97FB-0A7781AEF670}" srcOrd="0" destOrd="0" presId="urn:microsoft.com/office/officeart/2005/8/layout/radial6"/>
    <dgm:cxn modelId="{4015A656-9B59-4332-B83B-20AC523A53BC}" srcId="{E07004E0-0A9F-44FD-A0BA-4B0FA5D850D3}" destId="{D9B84C1B-29DE-484C-8119-4E36CFC6CCAD}" srcOrd="3" destOrd="0" parTransId="{8274DBA1-6E1B-4340-96B1-875E8E07BC12}" sibTransId="{8F509456-CF93-4518-9EF8-1A1528188DDF}"/>
    <dgm:cxn modelId="{D33E1F35-8EF7-4639-B2ED-A9E2694A37A1}" type="presOf" srcId="{8F349690-6888-408A-A4A3-A7632D8A0A2A}" destId="{4A38CE40-64CC-4D50-80EE-2B1DC8E14033}" srcOrd="0" destOrd="0" presId="urn:microsoft.com/office/officeart/2005/8/layout/radial6"/>
    <dgm:cxn modelId="{6D0F68E4-9407-4AED-A0EB-3E51ED9961F1}" type="presOf" srcId="{EB42E163-1644-46EA-84D2-368A16C5BFE3}" destId="{95A4726A-B06F-4D6E-851F-571D56D78BC2}" srcOrd="0" destOrd="0" presId="urn:microsoft.com/office/officeart/2005/8/layout/radial6"/>
    <dgm:cxn modelId="{5956E3F7-B554-4DD2-926D-A1C8F55C5A85}" srcId="{6F536B6B-DE30-4B3A-9A62-F4897B9FB4FF}" destId="{E07004E0-0A9F-44FD-A0BA-4B0FA5D850D3}" srcOrd="0" destOrd="0" parTransId="{83A2EBF0-8874-4B00-A986-C7F6593ACFDE}" sibTransId="{E93590AC-3C42-426D-86E2-46C498A4F1B9}"/>
    <dgm:cxn modelId="{D89BBB7A-0B06-49E0-B3F1-F5F657798C35}" srcId="{E07004E0-0A9F-44FD-A0BA-4B0FA5D850D3}" destId="{8F1802C4-E5CD-4F94-A4B5-7DE489722E17}" srcOrd="1" destOrd="0" parTransId="{61FCC6D3-8426-48F7-B84B-ED671C956D67}" sibTransId="{8F349690-6888-408A-A4A3-A7632D8A0A2A}"/>
    <dgm:cxn modelId="{65FDBDAB-D49A-45D3-AB54-C49BF41CE4A7}" type="presOf" srcId="{E07004E0-0A9F-44FD-A0BA-4B0FA5D850D3}" destId="{579D15F7-ED47-41BB-9B63-6DCFF9418C66}" srcOrd="0" destOrd="0" presId="urn:microsoft.com/office/officeart/2005/8/layout/radial6"/>
    <dgm:cxn modelId="{8DD9D79F-8D7A-46CF-BD47-B0F526B1EF02}" type="presOf" srcId="{8F509456-CF93-4518-9EF8-1A1528188DDF}" destId="{3C6A3FE1-5266-4492-B0D8-17DDDE3DF114}" srcOrd="0" destOrd="0" presId="urn:microsoft.com/office/officeart/2005/8/layout/radial6"/>
    <dgm:cxn modelId="{4C050FD6-1FB8-4E7F-AF14-9E8949943142}" type="presOf" srcId="{8F1802C4-E5CD-4F94-A4B5-7DE489722E17}" destId="{9A1EEBAB-9EA5-4CF0-96FD-08130682EF23}" srcOrd="0" destOrd="0" presId="urn:microsoft.com/office/officeart/2005/8/layout/radial6"/>
    <dgm:cxn modelId="{29DC6FE6-4827-47A9-9C02-6F57E5A80B07}" srcId="{E07004E0-0A9F-44FD-A0BA-4B0FA5D850D3}" destId="{A791CEEE-C8B7-419A-B0F7-C43B947B9926}" srcOrd="2" destOrd="0" parTransId="{855DE35C-021C-4218-AEA9-0166693B1774}" sibTransId="{69FDE439-44C3-4816-A1AD-F24B66787C47}"/>
    <dgm:cxn modelId="{456137A4-3580-413D-AED0-A8F65FD7A987}" type="presOf" srcId="{A791CEEE-C8B7-419A-B0F7-C43B947B9926}" destId="{74197646-4B5D-4F04-81AF-FC2296D487EE}" srcOrd="0" destOrd="0" presId="urn:microsoft.com/office/officeart/2005/8/layout/radial6"/>
    <dgm:cxn modelId="{360D0CCC-3F93-4918-8FF3-1A4D5625E6FE}" type="presOf" srcId="{6F536B6B-DE30-4B3A-9A62-F4897B9FB4FF}" destId="{91F2748B-6507-4AAF-B62C-560E20C02939}" srcOrd="0" destOrd="0" presId="urn:microsoft.com/office/officeart/2005/8/layout/radial6"/>
    <dgm:cxn modelId="{A286969B-06FA-4180-AEA3-45397457C95E}" srcId="{E07004E0-0A9F-44FD-A0BA-4B0FA5D850D3}" destId="{EB42E163-1644-46EA-84D2-368A16C5BFE3}" srcOrd="0" destOrd="0" parTransId="{53650590-DA16-4CD9-B9CC-E64F0951AF26}" sibTransId="{4A89B16C-DC8D-443D-92BC-3E0F6301C57A}"/>
    <dgm:cxn modelId="{BD0DA8F6-50B6-4303-9470-3B6CCAF23A7C}" type="presParOf" srcId="{91F2748B-6507-4AAF-B62C-560E20C02939}" destId="{579D15F7-ED47-41BB-9B63-6DCFF9418C66}" srcOrd="0" destOrd="0" presId="urn:microsoft.com/office/officeart/2005/8/layout/radial6"/>
    <dgm:cxn modelId="{EADBCFEB-B3FE-4A68-B108-4C456E55676A}" type="presParOf" srcId="{91F2748B-6507-4AAF-B62C-560E20C02939}" destId="{95A4726A-B06F-4D6E-851F-571D56D78BC2}" srcOrd="1" destOrd="0" presId="urn:microsoft.com/office/officeart/2005/8/layout/radial6"/>
    <dgm:cxn modelId="{96C2B12B-F585-4A01-956C-6FFC8E09B64A}" type="presParOf" srcId="{91F2748B-6507-4AAF-B62C-560E20C02939}" destId="{E28F9086-8760-4D6E-98E4-4EE996BA4917}" srcOrd="2" destOrd="0" presId="urn:microsoft.com/office/officeart/2005/8/layout/radial6"/>
    <dgm:cxn modelId="{7B8FD722-A81F-4DDC-80A9-9C2FF95E8877}" type="presParOf" srcId="{91F2748B-6507-4AAF-B62C-560E20C02939}" destId="{BBC5C661-AC12-4AE2-849F-1BFB7AA5DA9A}" srcOrd="3" destOrd="0" presId="urn:microsoft.com/office/officeart/2005/8/layout/radial6"/>
    <dgm:cxn modelId="{0954B1BE-0EDE-48AE-A743-852DBFBAC524}" type="presParOf" srcId="{91F2748B-6507-4AAF-B62C-560E20C02939}" destId="{9A1EEBAB-9EA5-4CF0-96FD-08130682EF23}" srcOrd="4" destOrd="0" presId="urn:microsoft.com/office/officeart/2005/8/layout/radial6"/>
    <dgm:cxn modelId="{9C7213A5-7B69-4FB7-9027-24EA61B231C8}" type="presParOf" srcId="{91F2748B-6507-4AAF-B62C-560E20C02939}" destId="{6C195F3B-8F8E-4051-8968-BA7146099A0B}" srcOrd="5" destOrd="0" presId="urn:microsoft.com/office/officeart/2005/8/layout/radial6"/>
    <dgm:cxn modelId="{8D694F45-D072-469E-AA31-4E322DDB96CA}" type="presParOf" srcId="{91F2748B-6507-4AAF-B62C-560E20C02939}" destId="{4A38CE40-64CC-4D50-80EE-2B1DC8E14033}" srcOrd="6" destOrd="0" presId="urn:microsoft.com/office/officeart/2005/8/layout/radial6"/>
    <dgm:cxn modelId="{D26C015E-A789-4F63-BC90-3C49EECB0E65}" type="presParOf" srcId="{91F2748B-6507-4AAF-B62C-560E20C02939}" destId="{74197646-4B5D-4F04-81AF-FC2296D487EE}" srcOrd="7" destOrd="0" presId="urn:microsoft.com/office/officeart/2005/8/layout/radial6"/>
    <dgm:cxn modelId="{9D1877DC-BA3B-4F43-8639-2B8812E3A512}" type="presParOf" srcId="{91F2748B-6507-4AAF-B62C-560E20C02939}" destId="{B90FFBC6-BC15-410C-B944-1697074E6238}" srcOrd="8" destOrd="0" presId="urn:microsoft.com/office/officeart/2005/8/layout/radial6"/>
    <dgm:cxn modelId="{34DFC0BC-F764-4CA5-8C9E-56D63A65C3D7}" type="presParOf" srcId="{91F2748B-6507-4AAF-B62C-560E20C02939}" destId="{8E0F0468-B9AC-4032-9507-6F68E63AB02E}" srcOrd="9" destOrd="0" presId="urn:microsoft.com/office/officeart/2005/8/layout/radial6"/>
    <dgm:cxn modelId="{5BAB6EBE-659A-437B-A365-2E23EC4EE913}" type="presParOf" srcId="{91F2748B-6507-4AAF-B62C-560E20C02939}" destId="{680F0622-FD7D-47FE-97FB-0A7781AEF670}" srcOrd="10" destOrd="0" presId="urn:microsoft.com/office/officeart/2005/8/layout/radial6"/>
    <dgm:cxn modelId="{AB0442AB-72DA-46DD-B8FF-861AEC537625}" type="presParOf" srcId="{91F2748B-6507-4AAF-B62C-560E20C02939}" destId="{EAFED110-30D5-4D3A-ACBD-085B407FEE82}" srcOrd="11" destOrd="0" presId="urn:microsoft.com/office/officeart/2005/8/layout/radial6"/>
    <dgm:cxn modelId="{F7B8DB87-F736-47D9-98B3-12908808247D}" type="presParOf" srcId="{91F2748B-6507-4AAF-B62C-560E20C02939}" destId="{3C6A3FE1-5266-4492-B0D8-17DDDE3DF11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A3FE1-5266-4492-B0D8-17DDDE3DF114}">
      <dsp:nvSpPr>
        <dsp:cNvPr id="0" name=""/>
        <dsp:cNvSpPr/>
      </dsp:nvSpPr>
      <dsp:spPr>
        <a:xfrm>
          <a:off x="2260748" y="446239"/>
          <a:ext cx="4171619" cy="4171619"/>
        </a:xfrm>
        <a:prstGeom prst="blockArc">
          <a:avLst>
            <a:gd name="adj1" fmla="val 10246251"/>
            <a:gd name="adj2" fmla="val 1809021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F0468-B9AC-4032-9507-6F68E63AB02E}">
      <dsp:nvSpPr>
        <dsp:cNvPr id="0" name=""/>
        <dsp:cNvSpPr/>
      </dsp:nvSpPr>
      <dsp:spPr>
        <a:xfrm>
          <a:off x="2245104" y="842584"/>
          <a:ext cx="4171619" cy="4171619"/>
        </a:xfrm>
        <a:prstGeom prst="blockArc">
          <a:avLst>
            <a:gd name="adj1" fmla="val 3526770"/>
            <a:gd name="adj2" fmla="val 1125451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CE40-64CC-4D50-80EE-2B1DC8E14033}">
      <dsp:nvSpPr>
        <dsp:cNvPr id="0" name=""/>
        <dsp:cNvSpPr/>
      </dsp:nvSpPr>
      <dsp:spPr>
        <a:xfrm>
          <a:off x="3887361" y="909556"/>
          <a:ext cx="4171619" cy="4171619"/>
        </a:xfrm>
        <a:prstGeom prst="blockArc">
          <a:avLst>
            <a:gd name="adj1" fmla="val 21212537"/>
            <a:gd name="adj2" fmla="val 7133153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5C661-AC12-4AE2-849F-1BFB7AA5DA9A}">
      <dsp:nvSpPr>
        <dsp:cNvPr id="0" name=""/>
        <dsp:cNvSpPr/>
      </dsp:nvSpPr>
      <dsp:spPr>
        <a:xfrm>
          <a:off x="4103389" y="583957"/>
          <a:ext cx="4171619" cy="4171619"/>
        </a:xfrm>
        <a:prstGeom prst="blockArc">
          <a:avLst>
            <a:gd name="adj1" fmla="val 14454092"/>
            <a:gd name="adj2" fmla="val 47648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15F7-ED47-41BB-9B63-6DCFF9418C66}">
      <dsp:nvSpPr>
        <dsp:cNvPr id="0" name=""/>
        <dsp:cNvSpPr/>
      </dsp:nvSpPr>
      <dsp:spPr>
        <a:xfrm>
          <a:off x="4170817" y="1750041"/>
          <a:ext cx="1918584" cy="191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УУД</a:t>
          </a:r>
          <a:endParaRPr lang="ru-RU" sz="5800" kern="1200" dirty="0"/>
        </a:p>
      </dsp:txBody>
      <dsp:txXfrm>
        <a:off x="4451787" y="2031011"/>
        <a:ext cx="1356644" cy="1356644"/>
      </dsp:txXfrm>
    </dsp:sp>
    <dsp:sp modelId="{95A4726A-B06F-4D6E-851F-571D56D78BC2}">
      <dsp:nvSpPr>
        <dsp:cNvPr id="0" name=""/>
        <dsp:cNvSpPr/>
      </dsp:nvSpPr>
      <dsp:spPr>
        <a:xfrm>
          <a:off x="3186205" y="367"/>
          <a:ext cx="3887809" cy="1343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познавательные</a:t>
          </a:r>
          <a:endParaRPr lang="ru-RU" sz="2800" kern="1200" dirty="0"/>
        </a:p>
      </dsp:txBody>
      <dsp:txXfrm>
        <a:off x="3755561" y="197046"/>
        <a:ext cx="2749097" cy="949650"/>
      </dsp:txXfrm>
    </dsp:sp>
    <dsp:sp modelId="{9A1EEBAB-9EA5-4CF0-96FD-08130682EF23}">
      <dsp:nvSpPr>
        <dsp:cNvPr id="0" name=""/>
        <dsp:cNvSpPr/>
      </dsp:nvSpPr>
      <dsp:spPr>
        <a:xfrm>
          <a:off x="6191617" y="2062169"/>
          <a:ext cx="3894511" cy="1343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регулятивные</a:t>
          </a:r>
          <a:endParaRPr lang="ru-RU" sz="2800" kern="1200" dirty="0"/>
        </a:p>
      </dsp:txBody>
      <dsp:txXfrm>
        <a:off x="6761955" y="2258848"/>
        <a:ext cx="2753835" cy="949650"/>
      </dsp:txXfrm>
    </dsp:sp>
    <dsp:sp modelId="{74197646-4B5D-4F04-81AF-FC2296D487EE}">
      <dsp:nvSpPr>
        <dsp:cNvPr id="0" name=""/>
        <dsp:cNvSpPr/>
      </dsp:nvSpPr>
      <dsp:spPr>
        <a:xfrm>
          <a:off x="3239287" y="4075290"/>
          <a:ext cx="3781644" cy="1343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личностные</a:t>
          </a:r>
          <a:endParaRPr lang="ru-RU" sz="3900" kern="1200" dirty="0"/>
        </a:p>
      </dsp:txBody>
      <dsp:txXfrm>
        <a:off x="3793096" y="4271969"/>
        <a:ext cx="2674026" cy="949650"/>
      </dsp:txXfrm>
    </dsp:sp>
    <dsp:sp modelId="{680F0622-FD7D-47FE-97FB-0A7781AEF670}">
      <dsp:nvSpPr>
        <dsp:cNvPr id="0" name=""/>
        <dsp:cNvSpPr/>
      </dsp:nvSpPr>
      <dsp:spPr>
        <a:xfrm>
          <a:off x="0" y="2015225"/>
          <a:ext cx="4108694" cy="1441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коммуникативные</a:t>
          </a:r>
          <a:endParaRPr lang="ru-RU" sz="2800" kern="1200" dirty="0"/>
        </a:p>
      </dsp:txBody>
      <dsp:txXfrm>
        <a:off x="601704" y="2226277"/>
        <a:ext cx="2905286" cy="101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0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2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5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3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6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7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0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418F-FEB2-40ED-B940-33CA46D71AB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3367-E43F-49B5-84BB-EB510C1DAEB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" y="146505"/>
            <a:ext cx="1537607" cy="15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6699" y="2276872"/>
            <a:ext cx="93846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«Использование проектно-исследовательских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методик 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технологий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реализации профильного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профориентационной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работе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0"/>
            <a:ext cx="82809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Государственное бюджетное </a:t>
            </a:r>
          </a:p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общеобразовательное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Ростовской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области </a:t>
            </a:r>
          </a:p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«Таганрогский педагогический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лицей-интернат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4703" y="4631362"/>
            <a:ext cx="101486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Кочеткова О. А. 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к.п.н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 директор ГБОУ РО «Таганрогский педагогический лицей-интернат»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6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9416"/>
            <a:ext cx="8182541" cy="46166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Темы исследовательских работ обучающихся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314" y="886068"/>
            <a:ext cx="9577064" cy="304698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«Анализ рыбных консервов на наличие гельминтов»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Видовое определение растений рекреаций педагогического лицея»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Домашняя аптечка: Что? Где? Когда</a:t>
            </a:r>
            <a:r>
              <a:rPr lang="ru-RU" sz="2400" b="1" dirty="0" smtClean="0">
                <a:solidFill>
                  <a:srgbClr val="7030A0"/>
                </a:solidFill>
              </a:rPr>
              <a:t>?»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Школьная форма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Здоровое питание»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Средства выразительности в рекламе »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>
                <a:solidFill>
                  <a:srgbClr val="7030A0"/>
                </a:solidFill>
              </a:rPr>
              <a:t>Правшество</a:t>
            </a:r>
            <a:r>
              <a:rPr lang="ru-RU" sz="2400" b="1" dirty="0">
                <a:solidFill>
                  <a:srgbClr val="7030A0"/>
                </a:solidFill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</a:rPr>
              <a:t>левшество</a:t>
            </a:r>
            <a:r>
              <a:rPr lang="ru-RU" sz="2400" b="1" dirty="0">
                <a:solidFill>
                  <a:srgbClr val="7030A0"/>
                </a:solidFill>
              </a:rPr>
              <a:t>: влияние на учебную деятельность и психологические особенности человека»</a:t>
            </a:r>
          </a:p>
        </p:txBody>
      </p:sp>
      <p:pic>
        <p:nvPicPr>
          <p:cNvPr id="6146" name="Picture 2" descr="https://pp.vk.me/c629310/v629310450/391aa/yufSr5B6I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949689"/>
            <a:ext cx="4104456" cy="27352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33626/v633626477/1d639/SPtq61JbeZ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933056"/>
            <a:ext cx="3960440" cy="29703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33626/v633626450/1ac87/IPBX6LcqT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3" y="4631944"/>
            <a:ext cx="2956041" cy="22170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576" y="59416"/>
            <a:ext cx="8182541" cy="58477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Направления социально-значимых проектов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0932" y="1484784"/>
            <a:ext cx="8182541" cy="353943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Гражданско-патриотическое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Художественно-эстетическое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Спортивно-оздоровительное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Социально-проектное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Профилактическое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Экологическое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Работа </a:t>
            </a:r>
            <a:r>
              <a:rPr lang="ru-RU" sz="3200" b="1" dirty="0">
                <a:solidFill>
                  <a:srgbClr val="7030A0"/>
                </a:solidFill>
              </a:rPr>
              <a:t>с родителями</a:t>
            </a:r>
          </a:p>
        </p:txBody>
      </p:sp>
      <p:pic>
        <p:nvPicPr>
          <p:cNvPr id="2052" name="Picture 4" descr="https://pp.vk.me/c629311/v629311450/3ae7a/_cHQZ-Bz-y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836712"/>
            <a:ext cx="3784634" cy="25221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9416"/>
            <a:ext cx="8182541" cy="58477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Темы проектов: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592" y="908720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Особое </a:t>
            </a:r>
            <a:r>
              <a:rPr lang="ru-RU" sz="2000" b="1" dirty="0">
                <a:solidFill>
                  <a:srgbClr val="7030A0"/>
                </a:solidFill>
              </a:rPr>
              <a:t>место русской культуры в мировой «А мы – носители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pp.vk.me/c624127/v624127450/1f0e7/kSltD8K3t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890437"/>
            <a:ext cx="3021720" cy="2013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3632" y="1412776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Добрый </a:t>
            </a:r>
            <a:r>
              <a:rPr lang="ru-RU" sz="2000" b="1" dirty="0">
                <a:solidFill>
                  <a:srgbClr val="7030A0"/>
                </a:solidFill>
              </a:rPr>
              <a:t>мир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5369" y="1932057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Благотворительная </a:t>
            </a:r>
            <a:r>
              <a:rPr lang="ru-RU" sz="2000" b="1" dirty="0">
                <a:solidFill>
                  <a:srgbClr val="7030A0"/>
                </a:solidFill>
              </a:rPr>
              <a:t>акция для детей в преддверии Нового </a:t>
            </a:r>
            <a:r>
              <a:rPr lang="ru-RU" sz="2000" b="1" dirty="0" smtClean="0">
                <a:solidFill>
                  <a:srgbClr val="7030A0"/>
                </a:solidFill>
              </a:rPr>
              <a:t>года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890" y="2492896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Турнир </a:t>
            </a:r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err="1">
                <a:solidFill>
                  <a:srgbClr val="7030A0"/>
                </a:solidFill>
              </a:rPr>
              <a:t>стритболу</a:t>
            </a:r>
            <a:r>
              <a:rPr lang="ru-RU" sz="2000" b="1" dirty="0">
                <a:solidFill>
                  <a:srgbClr val="7030A0"/>
                </a:solidFill>
              </a:rPr>
              <a:t> среди лицеистов</a:t>
            </a:r>
          </a:p>
        </p:txBody>
      </p:sp>
      <p:pic>
        <p:nvPicPr>
          <p:cNvPr id="4100" name="Picture 4" descr="https://pp.vk.me/c628221/v628221450/41506/oQYehf4KP0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80" y="4093705"/>
            <a:ext cx="3511266" cy="2633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vk.me/c628025/v628025450/12f18/JMDJt-LY72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92" y="2890437"/>
            <a:ext cx="3405788" cy="22696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vk.me/c624127/v624127450/1f350/RUf2Wpm57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03" y="4383106"/>
            <a:ext cx="3299858" cy="24748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9416"/>
            <a:ext cx="8182541" cy="58477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Темы проектов: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908720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Спартакиада </a:t>
            </a:r>
            <a:r>
              <a:rPr lang="ru-RU" sz="2000" b="1" dirty="0">
                <a:solidFill>
                  <a:srgbClr val="7030A0"/>
                </a:solidFill>
              </a:rPr>
              <a:t>обучающихся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584" y="1403636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Проведение субботника с развлекательной программой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3632" y="1915571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Чистый лицей.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8890" y="2420888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Спортивный день</a:t>
            </a:r>
          </a:p>
        </p:txBody>
      </p:sp>
      <p:pic>
        <p:nvPicPr>
          <p:cNvPr id="7170" name="Picture 2" descr="https://pp.vk.me/c620231/v620231679/1c64c/-cXQRYVSa3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012836" cy="2407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624027/v624027679/32031/2WQdpKVd-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180383"/>
            <a:ext cx="3570156" cy="26776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vk.me/c625620/v625620450/5750c/0roogG_oa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86" y="2886360"/>
            <a:ext cx="3753651" cy="25014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p.vk.me/c624029/v624029450/36abe/UvnB6D3Rfr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34" y="4501670"/>
            <a:ext cx="3587279" cy="2390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pp.vk.me/c628025/v628025450/1645f/igQiHmngm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212976"/>
            <a:ext cx="3718019" cy="24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576" y="59416"/>
            <a:ext cx="8182541" cy="58477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Темы проектов: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513" y="880416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Ревизорро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1403636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Фотовыставка «Мой край»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3632" y="1915571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Цветные субботы.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8890" y="2420888"/>
            <a:ext cx="8928992" cy="40011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Проведение тематических суббот</a:t>
            </a:r>
          </a:p>
        </p:txBody>
      </p:sp>
      <p:pic>
        <p:nvPicPr>
          <p:cNvPr id="8194" name="Picture 2" descr="https://pp.vk.me/c625526/v625526192/4f101/MuMcG64jR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64" y="3185449"/>
            <a:ext cx="3048678" cy="22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vk.me/c630918/v630918450/1425/gpZt-oEh9G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935"/>
            <a:ext cx="3673883" cy="20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vk.me/c628025/v628025450/15695/FH0rXpL9eq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844215"/>
            <a:ext cx="27017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592" y="548680"/>
            <a:ext cx="8496944" cy="92333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ГБОУ РО </a:t>
            </a:r>
            <a:r>
              <a:rPr lang="ru-RU" b="1" dirty="0">
                <a:solidFill>
                  <a:srgbClr val="7030A0"/>
                </a:solidFill>
              </a:rPr>
              <a:t>«Таганрогский педагогический лицей-интернат» был открыт как «Областной педагогический лицей при Таганрогском педагогическом институте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1990 году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5579" y="5445224"/>
            <a:ext cx="8136904" cy="1200329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Цель создания</a:t>
            </a:r>
            <a:r>
              <a:rPr lang="ru-RU" b="1" dirty="0" smtClean="0">
                <a:solidFill>
                  <a:srgbClr val="7030A0"/>
                </a:solidFill>
              </a:rPr>
              <a:t>: получение </a:t>
            </a:r>
            <a:r>
              <a:rPr lang="ru-RU" b="1" dirty="0">
                <a:solidFill>
                  <a:srgbClr val="7030A0"/>
                </a:solidFill>
              </a:rPr>
              <a:t>качественного основного общего и среднего общего образования для обучающихся  из муниципальных образований Ростовской области, с целью  последующего продолжения образования в средних и высших профессиональных </a:t>
            </a:r>
            <a:r>
              <a:rPr lang="ru-RU" b="1" dirty="0" smtClean="0">
                <a:solidFill>
                  <a:srgbClr val="7030A0"/>
                </a:solidFill>
              </a:rPr>
              <a:t>учреждениях в первую очередь педагогических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tagpedlicey.ru/data/imagegallery/051f8506-97e4-12a1-08f7-d196b0b366e9/0076f769-963f-cd14-ff93-40a5b52dcf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00808"/>
            <a:ext cx="48006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а Ростовской области, Росс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59" y="0"/>
            <a:ext cx="6182577" cy="674136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5907" y="188640"/>
            <a:ext cx="8136904" cy="92333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 настоящее время в лицее-интернате обучается 275 детей из 17 муниципальных образований Ростовской области.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4" y="5639166"/>
            <a:ext cx="8136904" cy="1200329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50% выпускников лицея-интерната работают в системе педагогического образования: дошкольных, общеобразовательных, профессиональных образовательных организациях, социальной сфере Ростовской области.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tagpedlicey.ru/attachments/Image/bdfa3a42-6e3c-3e33-29f4-cc5007cc2bce.jp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88840"/>
            <a:ext cx="4212233" cy="315917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1784" y="-3943"/>
            <a:ext cx="8182541" cy="14773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В 8-9 классах осуществляется </a:t>
            </a:r>
            <a:r>
              <a:rPr lang="ru-RU" b="1" dirty="0" err="1">
                <a:solidFill>
                  <a:srgbClr val="7030A0"/>
                </a:solidFill>
              </a:rPr>
              <a:t>предпрофильная</a:t>
            </a:r>
            <a:r>
              <a:rPr lang="ru-RU" b="1" dirty="0">
                <a:solidFill>
                  <a:srgbClr val="7030A0"/>
                </a:solidFill>
              </a:rPr>
              <a:t> подготовка по направлениям: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физико-математическое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социально-гуманитарное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биолого-географическое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4" y="5445224"/>
            <a:ext cx="9260408" cy="14773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10-11 классах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физико-математическое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социально-гуманитарное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биолого-географическое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гуманитарное</a:t>
            </a:r>
            <a:r>
              <a:rPr lang="ru-RU" b="1" dirty="0">
                <a:solidFill>
                  <a:srgbClr val="7030A0"/>
                </a:solidFill>
              </a:rPr>
              <a:t>; лингвистическое</a:t>
            </a:r>
          </a:p>
        </p:txBody>
      </p:sp>
      <p:pic>
        <p:nvPicPr>
          <p:cNvPr id="2050" name="Picture 2" descr="http://rostovnadonu.bezformata.ru/content/image171077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698894"/>
            <a:ext cx="5018665" cy="3746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ostovnadonu.bezformata.ru/content/image171077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19" y="1791532"/>
            <a:ext cx="4876165" cy="365369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1784" y="-3943"/>
            <a:ext cx="8182541" cy="14773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Педагогическая направленность реализуется в рамках спецкурсов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«Введение </a:t>
            </a:r>
            <a:r>
              <a:rPr lang="ru-RU" b="1" dirty="0">
                <a:solidFill>
                  <a:srgbClr val="7030A0"/>
                </a:solidFill>
              </a:rPr>
              <a:t>в педагогическую деятельность», «Основы педагогической профессии» - лекционные и практические занятия по темам - профессия педагога, стили педагогического общения, стили руководства, практикум решения педагогических задач, развитие педагогических умений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5733256"/>
            <a:ext cx="9260408" cy="92333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Обучающиеся проходят летнюю педагогическую практику в качестве помощника вожатого, помощника воспитателя, педагога-организатора и инструктора по физической культуре в загородных детских оздоровительных центрах, пришкольных лагерях</a:t>
            </a:r>
          </a:p>
        </p:txBody>
      </p:sp>
      <p:pic>
        <p:nvPicPr>
          <p:cNvPr id="1026" name="Picture 2" descr="https://pp.vk.me/c624127/v624127450/1f231/AHQsT0LWD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73385"/>
            <a:ext cx="4254942" cy="2835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1327/v621327450/13987/8_a4ceVZZ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572601"/>
            <a:ext cx="4106059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vk.me/c622323/v622323450/39b57/yUMRC2336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342417"/>
            <a:ext cx="3621445" cy="24133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vk.me/c633626/v633626477/1d69c/ZvAAcESM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550092"/>
            <a:ext cx="3077209" cy="23079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7568" y="26758"/>
            <a:ext cx="8182541" cy="101566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Принципиальным отличием ФГОС </a:t>
            </a:r>
            <a:r>
              <a:rPr lang="ru-RU" sz="2000" b="1" dirty="0" smtClean="0">
                <a:solidFill>
                  <a:srgbClr val="7030A0"/>
                </a:solidFill>
              </a:rPr>
              <a:t>является </a:t>
            </a:r>
            <a:r>
              <a:rPr lang="ru-RU" sz="2000" b="1" dirty="0">
                <a:solidFill>
                  <a:srgbClr val="7030A0"/>
                </a:solidFill>
              </a:rPr>
              <a:t>ориентация на “универсальные учебные действия</a:t>
            </a:r>
            <a:r>
              <a:rPr lang="ru-RU" sz="2000" b="1" dirty="0" smtClean="0">
                <a:solidFill>
                  <a:srgbClr val="7030A0"/>
                </a:solidFill>
              </a:rPr>
              <a:t>” (УУД</a:t>
            </a:r>
            <a:r>
              <a:rPr lang="ru-RU" sz="2000" b="1" dirty="0">
                <a:solidFill>
                  <a:srgbClr val="7030A0"/>
                </a:solidFill>
              </a:rPr>
              <a:t>). Организация проектной деятельности позволяет решить эту </a:t>
            </a:r>
            <a:r>
              <a:rPr lang="ru-RU" sz="2000" b="1" dirty="0" smtClean="0">
                <a:solidFill>
                  <a:srgbClr val="7030A0"/>
                </a:solidFill>
              </a:rPr>
              <a:t>задачу.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5784709"/>
              </p:ext>
            </p:extLst>
          </p:nvPr>
        </p:nvGraphicFramePr>
        <p:xfrm>
          <a:off x="1271464" y="1196752"/>
          <a:ext cx="101531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pp.vk.me/c633626/v633626477/1d61e/f5OfFdfVh0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4555672"/>
            <a:ext cx="3069771" cy="2302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9416"/>
            <a:ext cx="8182541" cy="156966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Проектная деятельность </a:t>
            </a:r>
            <a:r>
              <a:rPr lang="ru-RU" sz="2400" b="1" dirty="0" smtClean="0">
                <a:solidFill>
                  <a:srgbClr val="7030A0"/>
                </a:solidFill>
              </a:rPr>
              <a:t>обучающихся </a:t>
            </a:r>
            <a:r>
              <a:rPr lang="ru-RU" sz="2400" b="1" dirty="0">
                <a:solidFill>
                  <a:srgbClr val="7030A0"/>
                </a:solidFill>
              </a:rPr>
              <a:t>— это познавательная, учебная, исследовательская и творческая деятельность, в результате которой появляется решение задачи, которое представлено в виде проекта.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6370" y="2289515"/>
            <a:ext cx="8568952" cy="397031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 основу </a:t>
            </a:r>
            <a:r>
              <a:rPr lang="ru-RU" sz="2800" b="1" dirty="0" err="1">
                <a:solidFill>
                  <a:srgbClr val="7030A0"/>
                </a:solidFill>
              </a:rPr>
              <a:t>типологизации</a:t>
            </a:r>
            <a:r>
              <a:rPr lang="ru-RU" sz="2800" b="1" dirty="0">
                <a:solidFill>
                  <a:srgbClr val="7030A0"/>
                </a:solidFill>
              </a:rPr>
              <a:t> проектов кладутся следующие признаки: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доминирующая в проекте деятельность;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предметно-содержательная </a:t>
            </a:r>
            <a:r>
              <a:rPr lang="ru-RU" sz="2800" b="1" dirty="0">
                <a:solidFill>
                  <a:srgbClr val="7030A0"/>
                </a:solidFill>
              </a:rPr>
              <a:t>область проекта;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характер </a:t>
            </a:r>
            <a:r>
              <a:rPr lang="ru-RU" sz="2800" b="1" dirty="0">
                <a:solidFill>
                  <a:srgbClr val="7030A0"/>
                </a:solidFill>
              </a:rPr>
              <a:t>координации проекта;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характер </a:t>
            </a:r>
            <a:r>
              <a:rPr lang="ru-RU" sz="2800" b="1" dirty="0">
                <a:solidFill>
                  <a:srgbClr val="7030A0"/>
                </a:solidFill>
              </a:rPr>
              <a:t>контактов;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количество </a:t>
            </a:r>
            <a:r>
              <a:rPr lang="ru-RU" sz="2800" b="1" dirty="0">
                <a:solidFill>
                  <a:srgbClr val="7030A0"/>
                </a:solidFill>
              </a:rPr>
              <a:t>участников проекта;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продолжительность </a:t>
            </a:r>
            <a:r>
              <a:rPr lang="ru-RU" sz="2800" b="1" dirty="0">
                <a:solidFill>
                  <a:srgbClr val="7030A0"/>
                </a:solidFill>
              </a:rPr>
              <a:t>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796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vk.me/c628425/v628425450/2f5ed/ifVVftd5sx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33" y="1052736"/>
            <a:ext cx="3265040" cy="21758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576" y="59416"/>
            <a:ext cx="8182541" cy="83099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 предметно-содержательной </a:t>
            </a:r>
            <a:r>
              <a:rPr lang="ru-RU" sz="2400" b="1" dirty="0" smtClean="0">
                <a:solidFill>
                  <a:srgbClr val="7030A0"/>
                </a:solidFill>
              </a:rPr>
              <a:t>области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проекты могут быть: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2021939"/>
            <a:ext cx="8182541" cy="83099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Монопредметный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-  проект </a:t>
            </a:r>
            <a:r>
              <a:rPr lang="ru-RU" sz="2400" b="1" dirty="0">
                <a:solidFill>
                  <a:srgbClr val="7030A0"/>
                </a:solidFill>
              </a:rPr>
              <a:t>в рамках одного </a:t>
            </a:r>
            <a:r>
              <a:rPr lang="ru-RU" sz="2400" b="1" dirty="0" smtClean="0">
                <a:solidFill>
                  <a:srgbClr val="7030A0"/>
                </a:solidFill>
              </a:rPr>
              <a:t>учебного 	предмета.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569" y="2852936"/>
            <a:ext cx="8182541" cy="156966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Межпредметный</a:t>
            </a:r>
            <a:r>
              <a:rPr lang="ru-RU" sz="2400" b="1" dirty="0">
                <a:solidFill>
                  <a:srgbClr val="7030A0"/>
                </a:solidFill>
              </a:rPr>
              <a:t> - проект, предполагающий </a:t>
            </a:r>
            <a:r>
              <a:rPr lang="ru-RU" sz="2400" b="1" dirty="0" smtClean="0">
                <a:solidFill>
                  <a:srgbClr val="7030A0"/>
                </a:solidFill>
              </a:rPr>
              <a:t>	использование </a:t>
            </a:r>
            <a:r>
              <a:rPr lang="ru-RU" sz="2400" b="1" dirty="0">
                <a:solidFill>
                  <a:srgbClr val="7030A0"/>
                </a:solidFill>
              </a:rPr>
              <a:t>знаний по двум и более предметам, </a:t>
            </a:r>
            <a:r>
              <a:rPr lang="ru-RU" sz="2400" b="1" dirty="0" smtClean="0">
                <a:solidFill>
                  <a:srgbClr val="7030A0"/>
                </a:solidFill>
              </a:rPr>
              <a:t>	преодолевают </a:t>
            </a:r>
            <a:r>
              <a:rPr lang="ru-RU" sz="2400" b="1" dirty="0">
                <a:solidFill>
                  <a:srgbClr val="7030A0"/>
                </a:solidFill>
              </a:rPr>
              <a:t>традиционную дробность и </a:t>
            </a:r>
            <a:r>
              <a:rPr lang="ru-RU" sz="2400" b="1" dirty="0" smtClean="0">
                <a:solidFill>
                  <a:srgbClr val="7030A0"/>
                </a:solidFill>
              </a:rPr>
              <a:t>	обрывочность </a:t>
            </a:r>
            <a:r>
              <a:rPr lang="ru-RU" sz="2400" b="1" dirty="0">
                <a:solidFill>
                  <a:srgbClr val="7030A0"/>
                </a:solidFill>
              </a:rPr>
              <a:t>нашего образования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1624" y="4420573"/>
            <a:ext cx="8182541" cy="83099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Надпредметный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-  </a:t>
            </a:r>
            <a:r>
              <a:rPr lang="ru-RU" sz="2400" b="1" dirty="0">
                <a:solidFill>
                  <a:srgbClr val="7030A0"/>
                </a:solidFill>
              </a:rPr>
              <a:t>проект </a:t>
            </a:r>
            <a:r>
              <a:rPr lang="ru-RU" sz="2400" b="1" dirty="0" smtClean="0">
                <a:solidFill>
                  <a:srgbClr val="7030A0"/>
                </a:solidFill>
              </a:rPr>
              <a:t>охватывающий </a:t>
            </a:r>
            <a:r>
              <a:rPr lang="ru-RU" sz="2400" b="1" dirty="0">
                <a:solidFill>
                  <a:srgbClr val="7030A0"/>
                </a:solidFill>
              </a:rPr>
              <a:t>внеурочную </a:t>
            </a:r>
            <a:r>
              <a:rPr lang="ru-RU" sz="2400" b="1" dirty="0" smtClean="0">
                <a:solidFill>
                  <a:srgbClr val="7030A0"/>
                </a:solidFill>
              </a:rPr>
              <a:t>	деятельность </a:t>
            </a:r>
            <a:r>
              <a:rPr lang="ru-RU" sz="2400" b="1" dirty="0">
                <a:solidFill>
                  <a:srgbClr val="7030A0"/>
                </a:solidFill>
              </a:rPr>
              <a:t>обучающихся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pp.vk.me/c629311/v629311450/39b19/tyMZL5291f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9160"/>
            <a:ext cx="3073570" cy="20482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s://pp.vk.me/c622323/v622323450/3bb75/oFFL6mH9Q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274273"/>
            <a:ext cx="3823857" cy="2548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pp.vk.me/c633519/v633519450/c805/qbAStMjot0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149080"/>
            <a:ext cx="3596117" cy="2697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576" y="59416"/>
            <a:ext cx="8182541" cy="46166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Темы исследовательских работ обучающихся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000" y="2348880"/>
            <a:ext cx="8182541" cy="2308324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6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«Престолонаследие </a:t>
            </a:r>
            <a:r>
              <a:rPr lang="ru-RU" sz="2400" b="1" dirty="0">
                <a:solidFill>
                  <a:srgbClr val="7030A0"/>
                </a:solidFill>
              </a:rPr>
              <a:t>Великобритании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Традиции и обычаи стран изучаемого языка» «Французский язык в России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Праздники России и Германии»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Шекспировские образы в творчестве писателей XIX века» «</a:t>
            </a:r>
            <a:r>
              <a:rPr lang="ru-RU" sz="2400" b="1" dirty="0" err="1">
                <a:solidFill>
                  <a:srgbClr val="7030A0"/>
                </a:solidFill>
              </a:rPr>
              <a:t>Лингвокультуралогия</a:t>
            </a:r>
            <a:r>
              <a:rPr lang="ru-RU" sz="2400" b="1" dirty="0">
                <a:solidFill>
                  <a:srgbClr val="7030A0"/>
                </a:solidFill>
              </a:rPr>
              <a:t> как научная дисциплина»</a:t>
            </a:r>
          </a:p>
        </p:txBody>
      </p:sp>
      <p:pic>
        <p:nvPicPr>
          <p:cNvPr id="5122" name="Picture 2" descr="https://pp.vk.me/c629311/v629311477/3e1ef/cWEskmzto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521081"/>
            <a:ext cx="3792281" cy="2527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3" id="{B527D7BD-0053-4579-8AE3-6EA255C4088D}" vid="{BDC2F300-D730-4F11-9828-BA4D728B1D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640</TotalTime>
  <Words>519</Words>
  <Application>Microsoft Office PowerPoint</Application>
  <PresentationFormat>Произвольный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Юрий</cp:lastModifiedBy>
  <cp:revision>31</cp:revision>
  <dcterms:created xsi:type="dcterms:W3CDTF">2016-03-22T11:48:51Z</dcterms:created>
  <dcterms:modified xsi:type="dcterms:W3CDTF">2016-03-25T12:17:17Z</dcterms:modified>
</cp:coreProperties>
</file>