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</p:sldMasterIdLst>
  <p:notesMasterIdLst>
    <p:notesMasterId r:id="rId53"/>
  </p:notesMasterIdLst>
  <p:sldIdLst>
    <p:sldId id="258" r:id="rId3"/>
    <p:sldId id="259" r:id="rId4"/>
    <p:sldId id="294" r:id="rId5"/>
    <p:sldId id="260" r:id="rId6"/>
    <p:sldId id="299" r:id="rId7"/>
    <p:sldId id="297" r:id="rId8"/>
    <p:sldId id="307" r:id="rId9"/>
    <p:sldId id="306" r:id="rId10"/>
    <p:sldId id="305" r:id="rId11"/>
    <p:sldId id="310" r:id="rId12"/>
    <p:sldId id="309" r:id="rId13"/>
    <p:sldId id="332" r:id="rId14"/>
    <p:sldId id="308" r:id="rId15"/>
    <p:sldId id="304" r:id="rId16"/>
    <p:sldId id="314" r:id="rId17"/>
    <p:sldId id="313" r:id="rId18"/>
    <p:sldId id="311" r:id="rId19"/>
    <p:sldId id="287" r:id="rId20"/>
    <p:sldId id="288" r:id="rId21"/>
    <p:sldId id="290" r:id="rId22"/>
    <p:sldId id="289" r:id="rId23"/>
    <p:sldId id="315" r:id="rId24"/>
    <p:sldId id="312" r:id="rId25"/>
    <p:sldId id="278" r:id="rId26"/>
    <p:sldId id="281" r:id="rId27"/>
    <p:sldId id="283" r:id="rId28"/>
    <p:sldId id="285" r:id="rId29"/>
    <p:sldId id="268" r:id="rId30"/>
    <p:sldId id="269" r:id="rId31"/>
    <p:sldId id="267" r:id="rId32"/>
    <p:sldId id="270" r:id="rId33"/>
    <p:sldId id="272" r:id="rId34"/>
    <p:sldId id="318" r:id="rId35"/>
    <p:sldId id="317" r:id="rId36"/>
    <p:sldId id="321" r:id="rId37"/>
    <p:sldId id="320" r:id="rId38"/>
    <p:sldId id="319" r:id="rId39"/>
    <p:sldId id="323" r:id="rId40"/>
    <p:sldId id="322" r:id="rId41"/>
    <p:sldId id="327" r:id="rId42"/>
    <p:sldId id="316" r:id="rId43"/>
    <p:sldId id="326" r:id="rId44"/>
    <p:sldId id="325" r:id="rId45"/>
    <p:sldId id="330" r:id="rId46"/>
    <p:sldId id="329" r:id="rId47"/>
    <p:sldId id="331" r:id="rId48"/>
    <p:sldId id="324" r:id="rId49"/>
    <p:sldId id="273" r:id="rId50"/>
    <p:sldId id="276" r:id="rId51"/>
    <p:sldId id="29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DE0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175CE-00AC-4A53-A304-051B03E8BF01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EE929-1786-4A64-95BF-AD2EB2F31F1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БАЗОВЫЕ НАЦИОНАЛЬНЫЕ ЦЕННОСТИ</a:t>
          </a:r>
          <a:endParaRPr lang="ru-RU" sz="2000" dirty="0"/>
        </a:p>
      </dgm:t>
    </dgm:pt>
    <dgm:pt modelId="{D54D08CF-D4F0-417B-9E33-0503699AC7E7}" type="parTrans" cxnId="{BD0344E7-24AD-4993-B4A5-AB24DE7EFED5}">
      <dgm:prSet/>
      <dgm:spPr/>
      <dgm:t>
        <a:bodyPr/>
        <a:lstStyle/>
        <a:p>
          <a:endParaRPr lang="ru-RU"/>
        </a:p>
      </dgm:t>
    </dgm:pt>
    <dgm:pt modelId="{3D292A4C-ADF9-499C-A291-C8F986168FB2}" type="sibTrans" cxnId="{BD0344E7-24AD-4993-B4A5-AB24DE7EFED5}">
      <dgm:prSet/>
      <dgm:spPr/>
      <dgm:t>
        <a:bodyPr/>
        <a:lstStyle/>
        <a:p>
          <a:endParaRPr lang="ru-RU"/>
        </a:p>
      </dgm:t>
    </dgm:pt>
    <dgm:pt modelId="{3B2DC348-FB67-4C3C-9D47-D9C3156BE03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ЭЛЕМЕНТЫ НАУЧНОГО ЗНАНИЯ</a:t>
          </a:r>
          <a:endParaRPr lang="ru-RU" dirty="0"/>
        </a:p>
      </dgm:t>
    </dgm:pt>
    <dgm:pt modelId="{0EA351D5-3CEE-4B2A-8004-33AB651BCE23}" type="parTrans" cxnId="{38C3018A-DF3A-4267-B577-E2E5817C194D}">
      <dgm:prSet/>
      <dgm:spPr/>
      <dgm:t>
        <a:bodyPr/>
        <a:lstStyle/>
        <a:p>
          <a:endParaRPr lang="ru-RU"/>
        </a:p>
      </dgm:t>
    </dgm:pt>
    <dgm:pt modelId="{E901A903-9F12-4354-889C-56ED0916F8BE}" type="sibTrans" cxnId="{38C3018A-DF3A-4267-B577-E2E5817C194D}">
      <dgm:prSet/>
      <dgm:spPr/>
      <dgm:t>
        <a:bodyPr/>
        <a:lstStyle/>
        <a:p>
          <a:endParaRPr lang="ru-RU"/>
        </a:p>
      </dgm:t>
    </dgm:pt>
    <dgm:pt modelId="{72E359F5-53AA-49B1-AA90-B2F97591E46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УНИВЕРСАЛЬНЫЕ УЧЕБНЫЕ ДЕЙСТВИЯ</a:t>
          </a:r>
          <a:endParaRPr lang="ru-RU" dirty="0"/>
        </a:p>
      </dgm:t>
    </dgm:pt>
    <dgm:pt modelId="{9B3AE3BE-633A-4931-9CA1-A5741E45A896}" type="parTrans" cxnId="{B0DC9973-D6C8-4704-B84F-A3A64830D5DC}">
      <dgm:prSet/>
      <dgm:spPr/>
      <dgm:t>
        <a:bodyPr/>
        <a:lstStyle/>
        <a:p>
          <a:endParaRPr lang="ru-RU"/>
        </a:p>
      </dgm:t>
    </dgm:pt>
    <dgm:pt modelId="{A13333B1-74A6-4F3D-A6C6-0F8B8A2082A9}" type="sibTrans" cxnId="{B0DC9973-D6C8-4704-B84F-A3A64830D5DC}">
      <dgm:prSet/>
      <dgm:spPr/>
      <dgm:t>
        <a:bodyPr/>
        <a:lstStyle/>
        <a:p>
          <a:endParaRPr lang="ru-RU"/>
        </a:p>
      </dgm:t>
    </dgm:pt>
    <dgm:pt modelId="{86CDF27A-57C3-47A4-80A8-8E8E2ED311AA}" type="pres">
      <dgm:prSet presAssocID="{CB1175CE-00AC-4A53-A304-051B03E8BF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7CD61-74C7-4FB0-950D-A512D75E4C9A}" type="pres">
      <dgm:prSet presAssocID="{FF7EE929-1786-4A64-95BF-AD2EB2F31F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88264-DEC2-413D-A167-7E0E76F5E760}" type="pres">
      <dgm:prSet presAssocID="{3D292A4C-ADF9-499C-A291-C8F986168FB2}" presName="sibTrans" presStyleCnt="0"/>
      <dgm:spPr/>
    </dgm:pt>
    <dgm:pt modelId="{1DBEABB4-5195-4791-8031-13A40DFCC6A4}" type="pres">
      <dgm:prSet presAssocID="{3B2DC348-FB67-4C3C-9D47-D9C3156BE0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99783-FAAD-4061-A62B-B7714F07817D}" type="pres">
      <dgm:prSet presAssocID="{E901A903-9F12-4354-889C-56ED0916F8BE}" presName="sibTrans" presStyleCnt="0"/>
      <dgm:spPr/>
    </dgm:pt>
    <dgm:pt modelId="{66F44383-393C-48E1-855B-A91F87BDB206}" type="pres">
      <dgm:prSet presAssocID="{72E359F5-53AA-49B1-AA90-B2F97591E46C}" presName="node" presStyleLbl="node1" presStyleIdx="2" presStyleCnt="3" custLinFactNeighborX="31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344E7-24AD-4993-B4A5-AB24DE7EFED5}" srcId="{CB1175CE-00AC-4A53-A304-051B03E8BF01}" destId="{FF7EE929-1786-4A64-95BF-AD2EB2F31F18}" srcOrd="0" destOrd="0" parTransId="{D54D08CF-D4F0-417B-9E33-0503699AC7E7}" sibTransId="{3D292A4C-ADF9-499C-A291-C8F986168FB2}"/>
    <dgm:cxn modelId="{38C3018A-DF3A-4267-B577-E2E5817C194D}" srcId="{CB1175CE-00AC-4A53-A304-051B03E8BF01}" destId="{3B2DC348-FB67-4C3C-9D47-D9C3156BE03C}" srcOrd="1" destOrd="0" parTransId="{0EA351D5-3CEE-4B2A-8004-33AB651BCE23}" sibTransId="{E901A903-9F12-4354-889C-56ED0916F8BE}"/>
    <dgm:cxn modelId="{991D8A11-E295-4634-BEC9-D73E826F3B04}" type="presOf" srcId="{CB1175CE-00AC-4A53-A304-051B03E8BF01}" destId="{86CDF27A-57C3-47A4-80A8-8E8E2ED311AA}" srcOrd="0" destOrd="0" presId="urn:microsoft.com/office/officeart/2005/8/layout/hList6"/>
    <dgm:cxn modelId="{F48CB074-FFF7-48CF-8ED3-FB0543D33DA0}" type="presOf" srcId="{72E359F5-53AA-49B1-AA90-B2F97591E46C}" destId="{66F44383-393C-48E1-855B-A91F87BDB206}" srcOrd="0" destOrd="0" presId="urn:microsoft.com/office/officeart/2005/8/layout/hList6"/>
    <dgm:cxn modelId="{B0DC9973-D6C8-4704-B84F-A3A64830D5DC}" srcId="{CB1175CE-00AC-4A53-A304-051B03E8BF01}" destId="{72E359F5-53AA-49B1-AA90-B2F97591E46C}" srcOrd="2" destOrd="0" parTransId="{9B3AE3BE-633A-4931-9CA1-A5741E45A896}" sibTransId="{A13333B1-74A6-4F3D-A6C6-0F8B8A2082A9}"/>
    <dgm:cxn modelId="{C55FA341-8C6F-49F2-A805-675001E3D9C6}" type="presOf" srcId="{FF7EE929-1786-4A64-95BF-AD2EB2F31F18}" destId="{6687CD61-74C7-4FB0-950D-A512D75E4C9A}" srcOrd="0" destOrd="0" presId="urn:microsoft.com/office/officeart/2005/8/layout/hList6"/>
    <dgm:cxn modelId="{B0EDB64D-7F2F-493A-B36A-9C4B05FE0323}" type="presOf" srcId="{3B2DC348-FB67-4C3C-9D47-D9C3156BE03C}" destId="{1DBEABB4-5195-4791-8031-13A40DFCC6A4}" srcOrd="0" destOrd="0" presId="urn:microsoft.com/office/officeart/2005/8/layout/hList6"/>
    <dgm:cxn modelId="{021252BD-DAF0-4FA6-BD8D-D6210B0DD265}" type="presParOf" srcId="{86CDF27A-57C3-47A4-80A8-8E8E2ED311AA}" destId="{6687CD61-74C7-4FB0-950D-A512D75E4C9A}" srcOrd="0" destOrd="0" presId="urn:microsoft.com/office/officeart/2005/8/layout/hList6"/>
    <dgm:cxn modelId="{3BEC32AF-CD82-4835-B142-CDF33E6D3F1F}" type="presParOf" srcId="{86CDF27A-57C3-47A4-80A8-8E8E2ED311AA}" destId="{A2588264-DEC2-413D-A167-7E0E76F5E760}" srcOrd="1" destOrd="0" presId="urn:microsoft.com/office/officeart/2005/8/layout/hList6"/>
    <dgm:cxn modelId="{E4B8A299-5F86-4CDB-8BF9-926C971D4275}" type="presParOf" srcId="{86CDF27A-57C3-47A4-80A8-8E8E2ED311AA}" destId="{1DBEABB4-5195-4791-8031-13A40DFCC6A4}" srcOrd="2" destOrd="0" presId="urn:microsoft.com/office/officeart/2005/8/layout/hList6"/>
    <dgm:cxn modelId="{5AF19727-FF9E-43D6-85D3-FFCC5550EE07}" type="presParOf" srcId="{86CDF27A-57C3-47A4-80A8-8E8E2ED311AA}" destId="{D2D99783-FAAD-4061-A62B-B7714F07817D}" srcOrd="3" destOrd="0" presId="urn:microsoft.com/office/officeart/2005/8/layout/hList6"/>
    <dgm:cxn modelId="{A3267838-A3F8-4661-82EE-1EC9E9D86046}" type="presParOf" srcId="{86CDF27A-57C3-47A4-80A8-8E8E2ED311AA}" destId="{66F44383-393C-48E1-855B-A91F87BDB20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55154-67E2-4093-827E-BF9B0B20DD77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10DD899E-7CB2-4CB1-9440-4F8FE4499A7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Урочная деятельность</a:t>
          </a:r>
          <a:endParaRPr lang="ru-RU" sz="2000" dirty="0"/>
        </a:p>
      </dgm:t>
    </dgm:pt>
    <dgm:pt modelId="{33C2ED67-1D34-45A3-B950-F498AD27320C}" type="parTrans" cxnId="{A164FD2B-E483-4581-81C9-6408D77A211B}">
      <dgm:prSet/>
      <dgm:spPr/>
      <dgm:t>
        <a:bodyPr/>
        <a:lstStyle/>
        <a:p>
          <a:endParaRPr lang="ru-RU"/>
        </a:p>
      </dgm:t>
    </dgm:pt>
    <dgm:pt modelId="{B1CCE1E4-EB48-43FA-8D26-DD9FB1ED2501}" type="sibTrans" cxnId="{A164FD2B-E483-4581-81C9-6408D77A211B}">
      <dgm:prSet/>
      <dgm:spPr/>
      <dgm:t>
        <a:bodyPr/>
        <a:lstStyle/>
        <a:p>
          <a:endParaRPr lang="ru-RU"/>
        </a:p>
      </dgm:t>
    </dgm:pt>
    <dgm:pt modelId="{244C6255-773C-4931-9A0B-7FB9AC7B839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Внеурочная деятельность</a:t>
          </a:r>
          <a:endParaRPr lang="ru-RU" sz="2000" dirty="0"/>
        </a:p>
      </dgm:t>
    </dgm:pt>
    <dgm:pt modelId="{5B88E981-968B-4C49-A9F1-0BCB0631F6F8}" type="parTrans" cxnId="{73B1D824-72C1-459D-816D-64C7D7DD7CAF}">
      <dgm:prSet/>
      <dgm:spPr/>
      <dgm:t>
        <a:bodyPr/>
        <a:lstStyle/>
        <a:p>
          <a:endParaRPr lang="ru-RU"/>
        </a:p>
      </dgm:t>
    </dgm:pt>
    <dgm:pt modelId="{63341E82-4D14-41F3-A8BD-D74ADB4CCD45}" type="sibTrans" cxnId="{73B1D824-72C1-459D-816D-64C7D7DD7CAF}">
      <dgm:prSet/>
      <dgm:spPr/>
      <dgm:t>
        <a:bodyPr/>
        <a:lstStyle/>
        <a:p>
          <a:endParaRPr lang="ru-RU" dirty="0"/>
        </a:p>
      </dgm:t>
    </dgm:pt>
    <dgm:pt modelId="{4BCC5F5C-0E9E-4E39-80BC-114915C68FB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err="1" smtClean="0"/>
            <a:t>Системно-деятельностный</a:t>
          </a:r>
          <a:r>
            <a:rPr lang="ru-RU" sz="2800" dirty="0" smtClean="0"/>
            <a:t> подход</a:t>
          </a:r>
          <a:endParaRPr lang="ru-RU" sz="2800" dirty="0"/>
        </a:p>
      </dgm:t>
    </dgm:pt>
    <dgm:pt modelId="{7DC88596-B776-4BF8-B15D-79FFC5BC6606}" type="parTrans" cxnId="{1BC78C97-DE27-4BA8-8D23-96684FBCCE99}">
      <dgm:prSet/>
      <dgm:spPr/>
      <dgm:t>
        <a:bodyPr/>
        <a:lstStyle/>
        <a:p>
          <a:endParaRPr lang="ru-RU"/>
        </a:p>
      </dgm:t>
    </dgm:pt>
    <dgm:pt modelId="{7D50515E-03E6-4808-A347-E4CDE1D7818D}" type="sibTrans" cxnId="{1BC78C97-DE27-4BA8-8D23-96684FBCCE99}">
      <dgm:prSet/>
      <dgm:spPr/>
      <dgm:t>
        <a:bodyPr/>
        <a:lstStyle/>
        <a:p>
          <a:endParaRPr lang="ru-RU"/>
        </a:p>
      </dgm:t>
    </dgm:pt>
    <dgm:pt modelId="{2066764F-4BEA-4BCE-97B7-6945C76D816C}" type="pres">
      <dgm:prSet presAssocID="{2F355154-67E2-4093-827E-BF9B0B20DD77}" presName="Name0" presStyleCnt="0">
        <dgm:presLayoutVars>
          <dgm:dir/>
          <dgm:resizeHandles val="exact"/>
        </dgm:presLayoutVars>
      </dgm:prSet>
      <dgm:spPr/>
    </dgm:pt>
    <dgm:pt modelId="{72B88934-2968-40E1-839B-6C34759DDE74}" type="pres">
      <dgm:prSet presAssocID="{2F355154-67E2-4093-827E-BF9B0B20DD77}" presName="vNodes" presStyleCnt="0"/>
      <dgm:spPr/>
    </dgm:pt>
    <dgm:pt modelId="{1C16B18C-B46B-45B2-827E-A358B5A34B98}" type="pres">
      <dgm:prSet presAssocID="{10DD899E-7CB2-4CB1-9440-4F8FE4499A7E}" presName="node" presStyleLbl="node1" presStyleIdx="0" presStyleCnt="3" custScaleX="213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E5A98-6001-4014-BE00-802551C1E13C}" type="pres">
      <dgm:prSet presAssocID="{B1CCE1E4-EB48-43FA-8D26-DD9FB1ED2501}" presName="spacerT" presStyleCnt="0"/>
      <dgm:spPr/>
    </dgm:pt>
    <dgm:pt modelId="{5597C6DE-20A7-4FF8-9DAD-B68995A7598A}" type="pres">
      <dgm:prSet presAssocID="{B1CCE1E4-EB48-43FA-8D26-DD9FB1ED250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F833031-E17E-4B18-BC74-3D86948A390A}" type="pres">
      <dgm:prSet presAssocID="{B1CCE1E4-EB48-43FA-8D26-DD9FB1ED2501}" presName="spacerB" presStyleCnt="0"/>
      <dgm:spPr/>
    </dgm:pt>
    <dgm:pt modelId="{01CFAC59-0A71-44DF-8E60-039B0F58528F}" type="pres">
      <dgm:prSet presAssocID="{244C6255-773C-4931-9A0B-7FB9AC7B839E}" presName="node" presStyleLbl="node1" presStyleIdx="1" presStyleCnt="3" custScaleX="224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A8167-FE94-4154-A4F9-11208E376459}" type="pres">
      <dgm:prSet presAssocID="{2F355154-67E2-4093-827E-BF9B0B20DD77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4123213F-FB3E-455A-9BC5-C7FE4E87D50B}" type="pres">
      <dgm:prSet presAssocID="{2F355154-67E2-4093-827E-BF9B0B20DD7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B572954-38EB-47CF-BFB4-6EDA5CAEC3D8}" type="pres">
      <dgm:prSet presAssocID="{2F355154-67E2-4093-827E-BF9B0B20DD77}" presName="lastNode" presStyleLbl="node1" presStyleIdx="2" presStyleCnt="3" custScaleX="173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0BC2C-2AEA-41BC-AE9D-9265E5ECF5A1}" type="presOf" srcId="{63341E82-4D14-41F3-A8BD-D74ADB4CCD45}" destId="{C53A8167-FE94-4154-A4F9-11208E376459}" srcOrd="0" destOrd="0" presId="urn:microsoft.com/office/officeart/2005/8/layout/equation2"/>
    <dgm:cxn modelId="{C50ED05F-E679-4135-8972-1E77C28725FB}" type="presOf" srcId="{B1CCE1E4-EB48-43FA-8D26-DD9FB1ED2501}" destId="{5597C6DE-20A7-4FF8-9DAD-B68995A7598A}" srcOrd="0" destOrd="0" presId="urn:microsoft.com/office/officeart/2005/8/layout/equation2"/>
    <dgm:cxn modelId="{85AE15F8-F9D0-453B-9486-9348091E3A59}" type="presOf" srcId="{4BCC5F5C-0E9E-4E39-80BC-114915C68FB5}" destId="{1B572954-38EB-47CF-BFB4-6EDA5CAEC3D8}" srcOrd="0" destOrd="0" presId="urn:microsoft.com/office/officeart/2005/8/layout/equation2"/>
    <dgm:cxn modelId="{6E5ADDA0-4C2C-4B6A-8606-9BC941523502}" type="presOf" srcId="{10DD899E-7CB2-4CB1-9440-4F8FE4499A7E}" destId="{1C16B18C-B46B-45B2-827E-A358B5A34B98}" srcOrd="0" destOrd="0" presId="urn:microsoft.com/office/officeart/2005/8/layout/equation2"/>
    <dgm:cxn modelId="{950B8713-0387-4B43-8365-9E673742B931}" type="presOf" srcId="{63341E82-4D14-41F3-A8BD-D74ADB4CCD45}" destId="{4123213F-FB3E-455A-9BC5-C7FE4E87D50B}" srcOrd="1" destOrd="0" presId="urn:microsoft.com/office/officeart/2005/8/layout/equation2"/>
    <dgm:cxn modelId="{1BC78C97-DE27-4BA8-8D23-96684FBCCE99}" srcId="{2F355154-67E2-4093-827E-BF9B0B20DD77}" destId="{4BCC5F5C-0E9E-4E39-80BC-114915C68FB5}" srcOrd="2" destOrd="0" parTransId="{7DC88596-B776-4BF8-B15D-79FFC5BC6606}" sibTransId="{7D50515E-03E6-4808-A347-E4CDE1D7818D}"/>
    <dgm:cxn modelId="{A164FD2B-E483-4581-81C9-6408D77A211B}" srcId="{2F355154-67E2-4093-827E-BF9B0B20DD77}" destId="{10DD899E-7CB2-4CB1-9440-4F8FE4499A7E}" srcOrd="0" destOrd="0" parTransId="{33C2ED67-1D34-45A3-B950-F498AD27320C}" sibTransId="{B1CCE1E4-EB48-43FA-8D26-DD9FB1ED2501}"/>
    <dgm:cxn modelId="{6B8051EF-F873-4DAD-9967-A2E31DE463D4}" type="presOf" srcId="{244C6255-773C-4931-9A0B-7FB9AC7B839E}" destId="{01CFAC59-0A71-44DF-8E60-039B0F58528F}" srcOrd="0" destOrd="0" presId="urn:microsoft.com/office/officeart/2005/8/layout/equation2"/>
    <dgm:cxn modelId="{73B1D824-72C1-459D-816D-64C7D7DD7CAF}" srcId="{2F355154-67E2-4093-827E-BF9B0B20DD77}" destId="{244C6255-773C-4931-9A0B-7FB9AC7B839E}" srcOrd="1" destOrd="0" parTransId="{5B88E981-968B-4C49-A9F1-0BCB0631F6F8}" sibTransId="{63341E82-4D14-41F3-A8BD-D74ADB4CCD45}"/>
    <dgm:cxn modelId="{FEE192DB-4E0E-41DE-BFA2-33E6A63F40A6}" type="presOf" srcId="{2F355154-67E2-4093-827E-BF9B0B20DD77}" destId="{2066764F-4BEA-4BCE-97B7-6945C76D816C}" srcOrd="0" destOrd="0" presId="urn:microsoft.com/office/officeart/2005/8/layout/equation2"/>
    <dgm:cxn modelId="{03A37185-013B-444A-B8DB-F6CFC28339B3}" type="presParOf" srcId="{2066764F-4BEA-4BCE-97B7-6945C76D816C}" destId="{72B88934-2968-40E1-839B-6C34759DDE74}" srcOrd="0" destOrd="0" presId="urn:microsoft.com/office/officeart/2005/8/layout/equation2"/>
    <dgm:cxn modelId="{6A40C4AB-3F65-482F-9F2A-59B990D9413D}" type="presParOf" srcId="{72B88934-2968-40E1-839B-6C34759DDE74}" destId="{1C16B18C-B46B-45B2-827E-A358B5A34B98}" srcOrd="0" destOrd="0" presId="urn:microsoft.com/office/officeart/2005/8/layout/equation2"/>
    <dgm:cxn modelId="{490AA2BF-E43E-4061-9D0D-509483AF5592}" type="presParOf" srcId="{72B88934-2968-40E1-839B-6C34759DDE74}" destId="{1F6E5A98-6001-4014-BE00-802551C1E13C}" srcOrd="1" destOrd="0" presId="urn:microsoft.com/office/officeart/2005/8/layout/equation2"/>
    <dgm:cxn modelId="{0CBCCA6A-3FD6-4B4F-BF51-EC415913DE37}" type="presParOf" srcId="{72B88934-2968-40E1-839B-6C34759DDE74}" destId="{5597C6DE-20A7-4FF8-9DAD-B68995A7598A}" srcOrd="2" destOrd="0" presId="urn:microsoft.com/office/officeart/2005/8/layout/equation2"/>
    <dgm:cxn modelId="{22147B8A-601D-431B-9208-05C7C571A453}" type="presParOf" srcId="{72B88934-2968-40E1-839B-6C34759DDE74}" destId="{9F833031-E17E-4B18-BC74-3D86948A390A}" srcOrd="3" destOrd="0" presId="urn:microsoft.com/office/officeart/2005/8/layout/equation2"/>
    <dgm:cxn modelId="{975EB2EC-1EEB-4058-A60F-F82BC90135B6}" type="presParOf" srcId="{72B88934-2968-40E1-839B-6C34759DDE74}" destId="{01CFAC59-0A71-44DF-8E60-039B0F58528F}" srcOrd="4" destOrd="0" presId="urn:microsoft.com/office/officeart/2005/8/layout/equation2"/>
    <dgm:cxn modelId="{77B098FC-F0BF-47B4-8E1E-1D0895F270DC}" type="presParOf" srcId="{2066764F-4BEA-4BCE-97B7-6945C76D816C}" destId="{C53A8167-FE94-4154-A4F9-11208E376459}" srcOrd="1" destOrd="0" presId="urn:microsoft.com/office/officeart/2005/8/layout/equation2"/>
    <dgm:cxn modelId="{B3314FB3-D8D9-491A-B458-CC35EC764F17}" type="presParOf" srcId="{C53A8167-FE94-4154-A4F9-11208E376459}" destId="{4123213F-FB3E-455A-9BC5-C7FE4E87D50B}" srcOrd="0" destOrd="0" presId="urn:microsoft.com/office/officeart/2005/8/layout/equation2"/>
    <dgm:cxn modelId="{6D2274BE-CAA0-4457-B1CA-F3AA05FCF272}" type="presParOf" srcId="{2066764F-4BEA-4BCE-97B7-6945C76D816C}" destId="{1B572954-38EB-47CF-BFB4-6EDA5CAEC3D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7CD61-74C7-4FB0-950D-A512D75E4C9A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БАЗОВЫЕ НАЦИОНАЛЬНЫЕ ЦЕННОСТИ</a:t>
          </a:r>
          <a:endParaRPr lang="ru-RU" sz="2000" kern="1200" dirty="0"/>
        </a:p>
      </dsp:txBody>
      <dsp:txXfrm rot="5400000">
        <a:off x="1005" y="877886"/>
        <a:ext cx="2611933" cy="2633663"/>
      </dsp:txXfrm>
    </dsp:sp>
    <dsp:sp modelId="{1DBEABB4-5195-4791-8031-13A40DFCC6A4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93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ЭЛЕМЕНТЫ НАУЧНОГО ЗНАНИЯ</a:t>
          </a:r>
          <a:endParaRPr lang="ru-RU" sz="2100" kern="1200" dirty="0"/>
        </a:p>
      </dsp:txBody>
      <dsp:txXfrm rot="5400000">
        <a:off x="2808833" y="877886"/>
        <a:ext cx="2611933" cy="2633663"/>
      </dsp:txXfrm>
    </dsp:sp>
    <dsp:sp modelId="{66F44383-393C-48E1-855B-A91F87BDB206}">
      <dsp:nvSpPr>
        <dsp:cNvPr id="0" name=""/>
        <dsp:cNvSpPr/>
      </dsp:nvSpPr>
      <dsp:spPr>
        <a:xfrm rot="16200000">
          <a:off x="4728914" y="888751"/>
          <a:ext cx="4389437" cy="2611933"/>
        </a:xfrm>
        <a:prstGeom prst="flowChartManualOperation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93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УНИВЕРСАЛЬНЫЕ УЧЕБНЫЕ ДЕЙСТВИЯ</a:t>
          </a:r>
          <a:endParaRPr lang="ru-RU" sz="2100" kern="1200" dirty="0"/>
        </a:p>
      </dsp:txBody>
      <dsp:txXfrm rot="5400000">
        <a:off x="5617666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6B18C-B46B-45B2-827E-A358B5A34B98}">
      <dsp:nvSpPr>
        <dsp:cNvPr id="0" name=""/>
        <dsp:cNvSpPr/>
      </dsp:nvSpPr>
      <dsp:spPr>
        <a:xfrm>
          <a:off x="68161" y="223078"/>
          <a:ext cx="2596138" cy="1215028"/>
        </a:xfrm>
        <a:prstGeom prst="ellipse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Урочная деятельность</a:t>
          </a:r>
          <a:endParaRPr lang="ru-RU" sz="2000" kern="1200" dirty="0"/>
        </a:p>
      </dsp:txBody>
      <dsp:txXfrm>
        <a:off x="448357" y="401015"/>
        <a:ext cx="1835746" cy="859154"/>
      </dsp:txXfrm>
    </dsp:sp>
    <dsp:sp modelId="{5597C6DE-20A7-4FF8-9DAD-B68995A7598A}">
      <dsp:nvSpPr>
        <dsp:cNvPr id="0" name=""/>
        <dsp:cNvSpPr/>
      </dsp:nvSpPr>
      <dsp:spPr>
        <a:xfrm>
          <a:off x="1013872" y="1536766"/>
          <a:ext cx="704716" cy="70471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107282" y="1806249"/>
        <a:ext cx="517896" cy="165750"/>
      </dsp:txXfrm>
    </dsp:sp>
    <dsp:sp modelId="{01CFAC59-0A71-44DF-8E60-039B0F58528F}">
      <dsp:nvSpPr>
        <dsp:cNvPr id="0" name=""/>
        <dsp:cNvSpPr/>
      </dsp:nvSpPr>
      <dsp:spPr>
        <a:xfrm>
          <a:off x="3279" y="2340143"/>
          <a:ext cx="2725903" cy="1215028"/>
        </a:xfrm>
        <a:prstGeom prst="ellipse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Внеурочная деятельность</a:t>
          </a:r>
          <a:endParaRPr lang="ru-RU" sz="2000" kern="1200" dirty="0"/>
        </a:p>
      </dsp:txBody>
      <dsp:txXfrm>
        <a:off x="402478" y="2518080"/>
        <a:ext cx="1927505" cy="859154"/>
      </dsp:txXfrm>
    </dsp:sp>
    <dsp:sp modelId="{C53A8167-FE94-4154-A4F9-11208E376459}">
      <dsp:nvSpPr>
        <dsp:cNvPr id="0" name=""/>
        <dsp:cNvSpPr/>
      </dsp:nvSpPr>
      <dsp:spPr>
        <a:xfrm>
          <a:off x="2911437" y="1663129"/>
          <a:ext cx="386378" cy="451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911437" y="1753527"/>
        <a:ext cx="270465" cy="271194"/>
      </dsp:txXfrm>
    </dsp:sp>
    <dsp:sp modelId="{1B572954-38EB-47CF-BFB4-6EDA5CAEC3D8}">
      <dsp:nvSpPr>
        <dsp:cNvPr id="0" name=""/>
        <dsp:cNvSpPr/>
      </dsp:nvSpPr>
      <dsp:spPr>
        <a:xfrm>
          <a:off x="3458199" y="674096"/>
          <a:ext cx="4206864" cy="2430056"/>
        </a:xfrm>
        <a:prstGeom prst="ellipse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Системно-деятельностный</a:t>
          </a:r>
          <a:r>
            <a:rPr lang="ru-RU" sz="2800" kern="1200" dirty="0" smtClean="0"/>
            <a:t> подход</a:t>
          </a:r>
          <a:endParaRPr lang="ru-RU" sz="2800" kern="1200" dirty="0"/>
        </a:p>
      </dsp:txBody>
      <dsp:txXfrm>
        <a:off x="4074280" y="1029969"/>
        <a:ext cx="2974702" cy="1718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EF18-B791-412A-A175-CF68135AD59C}" type="datetimeFigureOut">
              <a:rPr lang="ru-RU" smtClean="0"/>
              <a:pPr/>
              <a:t>25.03.2016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B3D1-4F66-4344-A2C9-B591C9A3E4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1198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850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AB3D1-4F66-4344-A2C9-B591C9A3E48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2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AB3D1-4F66-4344-A2C9-B591C9A3E483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45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28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3829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29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003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CAB63D-EBC9-4F56-84CF-B038C9151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52113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9F25E0-E63A-4107-8EEE-346D2F139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02796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F02012-C8FB-4B4B-8F0A-B95BA360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326902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D90AE3-A8B3-4A15-B8FC-489BDC2DB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7549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4CAB63D-EBC9-4F56-84CF-B038C9151F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20841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BC4C3-5F43-4B24-98C9-4C0128D69C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73396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AE752B9-DBB2-435A-9822-4EA9690E45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40532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1893CD8-90F9-4D50-BC1E-96B335EDB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0073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2966A5F-4749-4CE6-8A7F-0AB3FC2754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6420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6D1C0-713C-445B-9AC0-CF7D1EB669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3757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B8CB-1722-47E5-BE54-18D1E546AC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28091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8BC4C3-5F43-4B24-98C9-4C0128D69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21446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746A0-602B-49F2-A0C1-4A74C273EC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17145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32C8582-388F-4807-B911-22156AB2414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5421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5178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53236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963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214465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01123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F25E0-E63A-4107-8EEE-346D2F139D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0433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02012-C8FB-4B4B-8F0A-B95BA360F9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96589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E752B9-DBB2-435A-9822-4EA9690E45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99676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893CD8-90F9-4D50-BC1E-96B335EDB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133584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966A5F-4749-4CE6-8A7F-0AB3FC2754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18411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66D1C0-713C-445B-9AC0-CF7D1EB66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9149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FBB8CB-1722-47E5-BE54-18D1E546A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26922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9746A0-602B-49F2-A0C1-4A74C273EC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53812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2C8582-388F-4807-B911-22156AB24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223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20.01.2009 г.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3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strips dir="r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51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ransition>
    <p:strips dir="rd"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57188" y="-538991"/>
            <a:ext cx="6495063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 «Конструирование урока </a:t>
            </a:r>
            <a:b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в условиях реализации стандартов</a:t>
            </a:r>
            <a:b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 второго поколения. Технологическая карта урока»</a:t>
            </a:r>
            <a:b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500063"/>
            <a:ext cx="642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              </a:t>
            </a:r>
            <a:endParaRPr lang="ru-RU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098" name="Picture 2" descr="http://funforkids.ru/pictures/school25/school2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52" y="260648"/>
            <a:ext cx="2125517" cy="318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3928" y="4115975"/>
            <a:ext cx="486309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</a:rPr>
              <a:t>заместитель директора по НМР Марченко М.В.</a:t>
            </a: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1600" b="1" dirty="0" smtClean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23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476672"/>
            <a:ext cx="6591985" cy="1468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подход –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основа  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второго поколения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rmk-tula-sov.ucoz.ru/Standar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4" b="34993"/>
          <a:stretch>
            <a:fillRect/>
          </a:stretch>
        </p:blipFill>
        <p:spPr bwMode="auto">
          <a:xfrm>
            <a:off x="1533847" y="2238523"/>
            <a:ext cx="72866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963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520040"/>
            <a:ext cx="6591985" cy="14688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системно-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обучения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42415" y="2132856"/>
            <a:ext cx="6591985" cy="439248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при котором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добывает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собственной учебно-познавательной деятельности 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603716" cy="13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94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304016"/>
            <a:ext cx="6591985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Учитель»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91680" y="1556792"/>
            <a:ext cx="7272808" cy="50405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– одно слово, обычно существительное, отражающее главную идею;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строка – два слова, прилагательные, описывающие основную мысль;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строка – три слова, глаголы, описывающие действия в рамках темы;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строка - фраза из нескольких слов, показывающая отношение к теме;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 строка – слова, связанные с первым, отражающие сущность 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6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116632"/>
            <a:ext cx="6591985" cy="1468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школы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07704" y="1340768"/>
            <a:ext cx="7272808" cy="5400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Стандартах сформулированы требования к современному учителю: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это профессионал, который: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демонстрирует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и предметные способы действий;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консультирует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корректирует действия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находит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включения в работу каждого ученика;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создаёт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приобретения детьми жизненного опыта.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это учитель, применяющий развивающие технологии.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современный учитель обладает информационной компетентностью.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549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008" y="476672"/>
            <a:ext cx="7149480" cy="59766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процесс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так,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своей деятельности достиг желаемых целей и результатов?</a:t>
            </a:r>
          </a:p>
        </p:txBody>
      </p:sp>
    </p:spTree>
    <p:extLst>
      <p:ext uri="{BB962C8B-B14F-4D97-AF65-F5344CB8AC3E}">
        <p14:creationId xmlns:p14="http://schemas.microsoft.com/office/powerpoint/2010/main" val="3953109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60840" cy="6192687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лавная </a:t>
            </a: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составная часть учебного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– урок.</a:t>
            </a:r>
            <a:b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часть жизни ребенка, и проживание этой жизни должно совершаться на уровне высокой культуры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учителя и обучающегося в значительной мере </a:t>
            </a:r>
            <a:b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сосредотачивается на уроке.</a:t>
            </a: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j041078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75989"/>
            <a:ext cx="2247631" cy="146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99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032" y="476672"/>
            <a:ext cx="7149480" cy="59766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a:t>
            </a: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funforkids.ru/pictures/school25/school2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6660232" y="4510075"/>
            <a:ext cx="2160240" cy="22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24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008" y="476672"/>
            <a:ext cx="7149480" cy="5976663"/>
          </a:xfrm>
        </p:spPr>
        <p:txBody>
          <a:bodyPr>
            <a:normAutofit fontScale="90000"/>
          </a:bodyPr>
          <a:lstStyle/>
          <a:p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  традиционного  урока, который отвечал требованиям образования конца 20 и начала 21 века, современный урок – это, прежде всего, урок, направленный на формирование и развитие </a:t>
            </a:r>
            <a:r>
              <a:rPr lang="ru-RU" alt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действий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(УУД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коммуникативные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познавательные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личностные   </a:t>
            </a: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регулятивные       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несколько аспектов такого урока.</a:t>
            </a: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50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340768"/>
            <a:ext cx="7200800" cy="52565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урока должна быть конкретной и измеряемой. Цель  можно отождествить с результатом урока.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урока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является  не успеваемость,  не объём изученного материала, а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приобретаемые УУД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(такие как способность к действию, способность применять знания, реализовывать собственные проекты, способность социального действия, т.е.). </a:t>
            </a:r>
            <a: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43000" y="260648"/>
            <a:ext cx="69334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 – целеполагающий аспект урока</a:t>
            </a:r>
            <a:r>
              <a:rPr lang="ru-RU" altLang="ru-RU" sz="24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i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93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7200800" cy="52565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этим, следует отметить, что такой подход на уроке  не отрицает значения знаний,  он акцентирует внимание на способности использовать полученные знания.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 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 образовательным целям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относятся  цели, которые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формулируют самостоятельно и осознают их значимость лично для себя.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95400" y="260648"/>
            <a:ext cx="69334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 – целеполагающий аспект урока</a:t>
            </a:r>
            <a:r>
              <a:rPr lang="ru-RU" altLang="ru-RU" sz="24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i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34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772816"/>
            <a:ext cx="7554168" cy="2952328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i="1" dirty="0">
                <a:latin typeface="Times New Roman" panose="02020603050405020304" pitchFamily="18" charset="0"/>
              </a:rPr>
              <a:t>« Если мы будем учить сегодня так,</a:t>
            </a:r>
            <a:br>
              <a:rPr lang="ru-RU" altLang="ru-RU" sz="3600" b="1" i="1" dirty="0">
                <a:latin typeface="Times New Roman" panose="02020603050405020304" pitchFamily="18" charset="0"/>
              </a:rPr>
            </a:br>
            <a:r>
              <a:rPr lang="ru-RU" altLang="ru-RU" sz="3600" b="1" i="1" dirty="0">
                <a:latin typeface="Times New Roman" panose="02020603050405020304" pitchFamily="18" charset="0"/>
              </a:rPr>
              <a:t> как мы учили вчера, мы украдем у детей завтра».</a:t>
            </a:r>
            <a:br>
              <a:rPr lang="ru-RU" altLang="ru-RU" sz="3600" b="1" i="1" dirty="0">
                <a:latin typeface="Times New Roman" panose="02020603050405020304" pitchFamily="18" charset="0"/>
              </a:rPr>
            </a:br>
            <a:r>
              <a:rPr lang="ru-RU" altLang="ru-RU" sz="3600" b="1" i="1" dirty="0">
                <a:latin typeface="Times New Roman" panose="02020603050405020304" pitchFamily="18" charset="0"/>
              </a:rPr>
              <a:t/>
            </a:r>
            <a:br>
              <a:rPr lang="ru-RU" altLang="ru-RU" sz="3600" b="1" i="1" dirty="0">
                <a:latin typeface="Times New Roman" panose="02020603050405020304" pitchFamily="18" charset="0"/>
              </a:rPr>
            </a:br>
            <a:r>
              <a:rPr lang="ru-RU" altLang="ru-RU" sz="3600" b="1" i="1" dirty="0" smtClean="0">
                <a:latin typeface="Times New Roman" panose="02020603050405020304" pitchFamily="18" charset="0"/>
              </a:rPr>
              <a:t>										Джон </a:t>
            </a:r>
            <a:r>
              <a:rPr lang="ru-RU" altLang="ru-RU" sz="3600" b="1" i="1" dirty="0" err="1">
                <a:latin typeface="Times New Roman" panose="02020603050405020304" pitchFamily="18" charset="0"/>
              </a:rPr>
              <a:t>Дьюи</a:t>
            </a:r>
            <a:r>
              <a:rPr lang="ru-RU" altLang="ru-RU" sz="3600" b="1" i="1" dirty="0">
                <a:latin typeface="Times New Roman" panose="02020603050405020304" pitchFamily="18" charset="0"/>
              </a:rPr>
              <a:t/>
            </a:r>
            <a:br>
              <a:rPr lang="ru-RU" altLang="ru-RU" sz="3600" b="1" i="1" dirty="0">
                <a:latin typeface="Times New Roman" panose="02020603050405020304" pitchFamily="18" charset="0"/>
              </a:rPr>
            </a:b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23" y="5445125"/>
            <a:ext cx="2088232" cy="13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22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7416824" cy="5544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 смыслом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является  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самими </a:t>
            </a:r>
            <a:r>
              <a:rPr lang="ru-RU" alt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урока через самостоятельную  познавательную деятельность. Проблемный характер урока  с уверенностью можно рассматривать как уход от репродуктивного подхода на занятии. Чем,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самостоятельной деятельности на уроке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лучше, т.к.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умения  решения проблем, информационную компетентность  при работе с текстом.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95400" y="260648"/>
            <a:ext cx="69334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урока</a:t>
            </a:r>
            <a:r>
              <a:rPr lang="ru-RU" altLang="ru-RU" sz="24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i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28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7200800" cy="5544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отличается использованием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методов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приёмов обучения таких, как учебная дискуссия, диалог,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видеообсуждение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деловые и ролевые игры, открытые вопросы, мозговой штурм и т.д.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УУД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уроке способствует применение 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педагогических технологий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технология критического мышления, проектная деятельность, исследовательская работа,  дискуссионная технология, коллективная и индивидуальная мыслительную деятельность. Важно, чтобы учитель не искажал технологию, используя  из неё только отдельные приёмы.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95400" y="260648"/>
            <a:ext cx="69334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урока</a:t>
            </a:r>
            <a:r>
              <a:rPr lang="ru-RU" altLang="ru-RU" sz="24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u-RU" altLang="ru-RU" sz="2400" i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64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75656" y="2136706"/>
            <a:ext cx="3672408" cy="376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alt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проблемной   ситуации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Выявление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Управление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поисковой  деятельностью</a:t>
            </a:r>
          </a:p>
          <a:p>
            <a:pPr marL="0" indent="0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Обсуждение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20072" y="2136706"/>
            <a:ext cx="3600399" cy="376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проблемной ситуации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Обсуждение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386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942416" y="1916832"/>
            <a:ext cx="3197531" cy="376739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классификация:</a:t>
            </a:r>
          </a:p>
          <a:p>
            <a:pPr marL="0" indent="0" algn="ctr">
              <a:buNone/>
              <a:defRPr/>
            </a:pPr>
            <a:endParaRPr lang="ru-RU" sz="17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источник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образец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плановик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контролер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судья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37307" y="1916832"/>
            <a:ext cx="3197093" cy="376739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деятельностая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классификация: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организатор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дирижер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участник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помощник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стимулятор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товарищ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763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275902"/>
            <a:ext cx="6589199" cy="1280890"/>
          </a:xfrm>
        </p:spPr>
        <p:txBody>
          <a:bodyPr/>
          <a:lstStyle/>
          <a:p>
            <a:pPr algn="ctr"/>
            <a:r>
              <a:rPr lang="ru-RU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96560"/>
              </p:ext>
            </p:extLst>
          </p:nvPr>
        </p:nvGraphicFramePr>
        <p:xfrm>
          <a:off x="320490" y="1340768"/>
          <a:ext cx="8643998" cy="538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683"/>
                <a:gridCol w="2930729"/>
                <a:gridCol w="3357586"/>
              </a:tblGrid>
              <a:tr h="7249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изменений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деятельность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учителя, работающего по ФГОС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598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уроку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Учитель пользуется жестко структурным конспектом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Учитель пользуется сценарным планом урока</a:t>
                      </a:r>
                      <a:r>
                        <a:rPr lang="ru-RU" sz="20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0616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этапы урока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Объяснение и закрепление учебного материала.</a:t>
                      </a:r>
                    </a:p>
                    <a:p>
                      <a:pPr algn="ctr"/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Большое количество времени занимает речь учителя. 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Самостоятельная</a:t>
                      </a: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деятельность обучающихся.</a:t>
                      </a: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6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Главная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цель учителя на уроке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Успеть</a:t>
                      </a: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выполнить все, что запланировано</a:t>
                      </a: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Организовать</a:t>
                      </a: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деятельность детей: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поиску</a:t>
                      </a: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обработке информации;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обобщению способов действия;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постановке учебной задачи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31886"/>
            <a:ext cx="6589199" cy="1280890"/>
          </a:xfrm>
        </p:spPr>
        <p:txBody>
          <a:bodyPr/>
          <a:lstStyle/>
          <a:p>
            <a:pPr algn="ctr"/>
            <a:r>
              <a:rPr lang="ru-RU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066596"/>
              </p:ext>
            </p:extLst>
          </p:nvPr>
        </p:nvGraphicFramePr>
        <p:xfrm>
          <a:off x="249052" y="1412776"/>
          <a:ext cx="8715436" cy="511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151"/>
                <a:gridCol w="2954950"/>
                <a:gridCol w="3385335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изменений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деятельность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учителя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учителя, работающего по ФГОС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заданий для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Формулировки: решите, спишите, сравните, найдите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Формулировки: проанализируйте, докажите, выразите</a:t>
                      </a: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символом, создайте схему или модель, измените, придумайте. </a:t>
                      </a: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157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Преимущественно фронтальная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Преимущественно групповая и /или индивидуальная</a:t>
                      </a:r>
                    </a:p>
                  </a:txBody>
                  <a:tcPr/>
                </a:tc>
              </a:tr>
              <a:tr h="16182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родителями обучающихся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Родители не включены в образовательный процесс.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Информированность родителей обучающихся. Они имеют возможность участвовать в образовательном процессе.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280890"/>
          </a:xfrm>
        </p:spPr>
        <p:txBody>
          <a:bodyPr/>
          <a:lstStyle/>
          <a:p>
            <a:pPr algn="ctr"/>
            <a:r>
              <a:rPr lang="ru-RU" sz="28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деятельности педагога, работающего по ФГОС</a:t>
            </a:r>
            <a:endParaRPr lang="ru-RU" sz="28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844840"/>
              </p:ext>
            </p:extLst>
          </p:nvPr>
        </p:nvGraphicFramePr>
        <p:xfrm>
          <a:off x="249622" y="1412776"/>
          <a:ext cx="8786874" cy="522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2928958"/>
                <a:gridCol w="3571900"/>
              </a:tblGrid>
              <a:tr h="6535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изменений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деятельность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учителя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учителя, работающего по ФГОС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среда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Создается</a:t>
                      </a: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учителем.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Выставки работ обучающихся.</a:t>
                      </a: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Создается</a:t>
                      </a: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обучающимися.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 изготавливают учебный материал, проводят презентации.</a:t>
                      </a: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предметные</a:t>
                      </a: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результаты;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нет портфолио обучающегося;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основная оценка- оценка учителя;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важны положительные оценки учеников по итогам контрольных работ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 только предметные результаты, но и личностные, </a:t>
                      </a:r>
                      <a:r>
                        <a:rPr lang="ru-RU" sz="1800" b="1" i="1" baseline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создание портфолио;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ориентир на самооценку обучающегося, формирование адекватной самооценки;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Учет динамики результатов обучения детей относительно самих  себя. Оценка промежуточных результатов обучения</a:t>
                      </a:r>
                      <a:endParaRPr lang="ru-RU" sz="1800" b="1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82261"/>
              </p:ext>
            </p:extLst>
          </p:nvPr>
        </p:nvGraphicFramePr>
        <p:xfrm>
          <a:off x="1187623" y="116632"/>
          <a:ext cx="7848873" cy="6721778"/>
        </p:xfrm>
        <a:graphic>
          <a:graphicData uri="http://schemas.openxmlformats.org/drawingml/2006/table">
            <a:tbl>
              <a:tblPr/>
              <a:tblGrid>
                <a:gridCol w="1721245"/>
                <a:gridCol w="3098239"/>
                <a:gridCol w="3029389"/>
              </a:tblGrid>
              <a:tr h="245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Требования к уроку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Традиционный урок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Урок современного типа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сообщает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обучающимся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Формулируют сами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формулирует и сообщает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обучающимся,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чему должны научиться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Формулируют сами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обучающиеся,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определив границы знания и незнания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сообщает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обучающимся,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какую работу они должны выполнить, чтобы достичь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Планирование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обучающимися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способов достижения намеченной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Практическая деятельность учащихся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 руководством учителя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осуществляет контроль за выполнением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обучающимися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практической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в ходе выполнения и по итогам выполненной работы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обучающимися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осуществляет коррекцию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формулируют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затруднения и осуществляют коррекцию самостоятельно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Оценивание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осуществляет оценивание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обучающихся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 работу на уроке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дают оценку деятельности по её результатам (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самооценивание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выясняет у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обучающихся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что они запомнили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Проводится рефлексия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08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prstClr val="black"/>
                </a:solidFill>
              </a:rPr>
              <a:t>ФГОС</a:t>
            </a:r>
            <a:r>
              <a:rPr lang="ru-RU" sz="16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4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13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9876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2884" y="-171400"/>
            <a:ext cx="7313612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 в рамках деятельностного подхода.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1.Организационный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момент.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деятельность 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- значимом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«Хочу, потому что могу».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536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86694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-459432"/>
            <a:ext cx="7452320" cy="5832648"/>
          </a:xfrm>
        </p:spPr>
        <p:txBody>
          <a:bodyPr/>
          <a:lstStyle/>
          <a:p>
            <a:pPr lvl="0" algn="ctr" eaLnBrk="1" hangingPunct="1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Актуализация знаний.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Постановка учебной </a:t>
            </a:r>
            <a:r>
              <a:rPr lang="ru-RU" sz="28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задачи.</a:t>
            </a:r>
            <a:r>
              <a:rPr lang="ru-RU" sz="28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br>
              <a:rPr lang="ru-RU" sz="2800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</a:t>
            </a:r>
            <a:r>
              <a:rPr lang="ru-RU" sz="24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обсуждение </a:t>
            </a:r>
            <a:r>
              <a:rPr lang="ru-RU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затруднений</a:t>
            </a:r>
            <a:br>
              <a:rPr lang="ru-RU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(«Почему возникли затруднения?», </a:t>
            </a:r>
            <a:r>
              <a:rPr lang="ru-RU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Чего мы ещё не знаем?»); </a:t>
            </a:r>
            <a:b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проговаривание цели урока в виде вопроса, на который предстоит </a:t>
            </a:r>
            <a:r>
              <a:rPr lang="ru-RU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ответить, или </a:t>
            </a: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виде темы урока.</a:t>
            </a:r>
            <a:b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91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16632"/>
            <a:ext cx="7554168" cy="561662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 выпускник школы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должен: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980728"/>
            <a:ext cx="7554168" cy="5616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приобретать знания; 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их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для решения разнообразных проблем; 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различной информацией,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анализировать, обобщать, аргументировать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мыслить, искать рациональные пути  решения проблем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коммуникабельным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контактным в различных социальных группах, гибким в меняющихся жизненных ситуациях.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2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3604" cy="6120680"/>
          </a:xfrm>
        </p:spPr>
        <p:txBody>
          <a:bodyPr>
            <a:normAutofit fontScale="90000"/>
          </a:bodyPr>
          <a:lstStyle/>
          <a:p>
            <a:pPr lvl="0" algn="ctr" eaLnBrk="1" hangingPunct="1"/>
            <a:r>
              <a:rPr lang="ru-RU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IV. «Открытие нового знания»</a:t>
            </a:r>
            <a:r>
              <a:rPr lang="ru-RU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(построение проекта выхода из затруднения).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 изучения новых знаний и способов </a:t>
            </a:r>
            <a:r>
              <a:rPr lang="ru-RU" sz="2400" i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действий.</a:t>
            </a:r>
            <a:r>
              <a:rPr lang="ru-RU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Первичное закрепление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закрепления  знаний и способов действий</a:t>
            </a:r>
            <a:b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нового знания,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опорного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сигнала.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ru-RU" sz="2800" b="1" kern="1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Самоанализ 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самоконтроль</a:t>
            </a:r>
            <a:r>
              <a:rPr lang="ru-RU" sz="28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8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  применения  знаний и способов действий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каждый для себя должен сделать вывод о том, что он уже умеет.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endParaRPr lang="ru-RU" sz="2400" i="1" dirty="0">
              <a:effectLst/>
            </a:endParaRPr>
          </a:p>
        </p:txBody>
      </p:sp>
      <p:pic>
        <p:nvPicPr>
          <p:cNvPr id="3" name="Picture 5" descr="j041078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51" y="5157192"/>
            <a:ext cx="178577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41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5530626"/>
          </a:xfrm>
        </p:spPr>
        <p:txBody>
          <a:bodyPr/>
          <a:lstStyle/>
          <a:p>
            <a:pPr lvl="0" algn="ctr" eaLnBrk="1" hangingPunct="1"/>
            <a: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VII.  Включение нового знания</a:t>
            </a:r>
            <a:b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систему знаний и повторение.</a:t>
            </a:r>
            <a:b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VIII.   Рефлексия.</a:t>
            </a:r>
            <a:r>
              <a:rPr lang="ru-RU" sz="2800" kern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800" kern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sz="2400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обучающимися своей учебной деятельности (УД), </a:t>
            </a: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самооценка результатов деятельности своей и всего класса.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ru-RU" dirty="0"/>
          </a:p>
        </p:txBody>
      </p:sp>
      <p:pic>
        <p:nvPicPr>
          <p:cNvPr id="2050" name="Picture 2" descr="http://funforkids.ru/pictures/school4/school04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2304258" cy="23241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29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7813"/>
            <a:ext cx="7704856" cy="631953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(ТКУ) -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проектирования урока, реализующего системно-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и цели формирования универсальных учебных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(УУД).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ТКУ—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вид методической продукции, обеспечивающей эффективное и качественное преподавание учебных курсов в средней  школе и возможность достижения планируемых результатов освоения основных образовательных программ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ФГОС второго поколения. 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67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764704"/>
            <a:ext cx="6591985" cy="14688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 - современная форма планирования педагогического взаимодействия учителя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42415" y="2348880"/>
            <a:ext cx="6591985" cy="4104456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урока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(ТКУ) –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обобщенно-графическое выражение сценария урока, основа его проектирования, средство представления индивидуальных методов работы</a:t>
            </a:r>
          </a:p>
        </p:txBody>
      </p:sp>
    </p:spTree>
    <p:extLst>
      <p:ext uri="{BB962C8B-B14F-4D97-AF65-F5344CB8AC3E}">
        <p14:creationId xmlns:p14="http://schemas.microsoft.com/office/powerpoint/2010/main" val="2230496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5201" y="476672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карты, фиксирующей реализацию системно-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42415" y="1988840"/>
            <a:ext cx="6591985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образовательных результатов – необходимость ориентации на результаты,  сформулированные не как перечень знаний, умений и навыков, а как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способы деятельности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трёх групп планируемых образовательных результатов –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личностных,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сформированных на материале основ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действий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708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116632"/>
            <a:ext cx="6591985" cy="1468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УУД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42415" y="1124744"/>
            <a:ext cx="6591985" cy="518457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учиться в общении со сверстниками =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освоение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учебной деятельности: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познавательные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учебные мотивы;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учебные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 операции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(ориентировка, 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</a:t>
            </a:r>
            <a:r>
              <a:rPr lang="ru-RU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оценка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974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188640"/>
            <a:ext cx="6591985" cy="1468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действия  (УУД)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42415" y="1772816"/>
            <a:ext cx="6591985" cy="4824536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способность </a:t>
            </a:r>
            <a:r>
              <a:rPr lang="ru-RU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САМОразвитию</a:t>
            </a:r>
            <a:r>
              <a:rPr lang="ru-RU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САМОсовершенствованию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сознательного и активного присвоения нового социального опыта </a:t>
            </a:r>
          </a:p>
          <a:p>
            <a:pPr algn="ctr">
              <a:defRPr/>
            </a:pPr>
            <a:r>
              <a:rPr lang="ru-RU" sz="35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ru-RU" sz="35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>
              <a:defRPr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Умение учиться и развиваться </a:t>
            </a:r>
          </a:p>
          <a:p>
            <a:pPr algn="ctr">
              <a:defRPr/>
            </a:pPr>
            <a:endParaRPr lang="ru-RU" sz="35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5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самостоятельной постановки обучающимися новых учебных задач к развитию способности </a:t>
            </a:r>
            <a:r>
              <a:rPr lang="ru-RU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 собственной учебной деятельности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построению жизненных планов во временной перспективе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932040" y="2996952"/>
            <a:ext cx="576064" cy="72008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932040" y="4149080"/>
            <a:ext cx="576064" cy="72008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78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-27384"/>
            <a:ext cx="8064895" cy="1280890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технологической карты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692696"/>
            <a:ext cx="8208912" cy="60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06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16824" cy="1280890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технологической карты урока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11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798" r="4182" b="6965"/>
          <a:stretch/>
        </p:blipFill>
        <p:spPr bwMode="auto">
          <a:xfrm>
            <a:off x="105972" y="1268760"/>
            <a:ext cx="89320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07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960" y="277813"/>
            <a:ext cx="7437512" cy="6319539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24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12_1_Страница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4246" r="2114" b="4299"/>
          <a:stretch/>
        </p:blipFill>
        <p:spPr bwMode="auto">
          <a:xfrm>
            <a:off x="251520" y="188640"/>
            <a:ext cx="8784976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91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008" y="476672"/>
            <a:ext cx="7149480" cy="5976663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образования</a:t>
            </a:r>
            <a: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2.bp.blogspot.com/_2ME0-5uxcyg/TLW8pVEtGpI/AAAAAAAAAcs/E4aIoRFV0MA/s1600/фго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6192688" cy="16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95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3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9215" r="4428" b="12340"/>
          <a:stretch/>
        </p:blipFill>
        <p:spPr bwMode="auto">
          <a:xfrm>
            <a:off x="179511" y="1501949"/>
            <a:ext cx="8856985" cy="437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505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696149"/>
              </p:ext>
            </p:extLst>
          </p:nvPr>
        </p:nvGraphicFramePr>
        <p:xfrm>
          <a:off x="179511" y="0"/>
          <a:ext cx="8964489" cy="6858001"/>
        </p:xfrm>
        <a:graphic>
          <a:graphicData uri="http://schemas.openxmlformats.org/drawingml/2006/table">
            <a:tbl>
              <a:tblPr/>
              <a:tblGrid>
                <a:gridCol w="2101052"/>
                <a:gridCol w="2941473"/>
                <a:gridCol w="3921964"/>
              </a:tblGrid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Традиционный  конспект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Технологическая карта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Целеполагание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 со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знаниевой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парадигмой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 с планируемыми результатами  ФГОС (три группы)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метод описания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объяснительно- иллюстративный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структурно-логический; проектный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Особенность  проектирования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видам деятельности учителя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видам деятельности учителя и обучающихся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Используемые средства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 учебник как основные носители  знания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 всех компонентов УМК и современных ресурсов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Дидактический подход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межпредметные связи на основании некоторых  элементов  знания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целостной картины мира на основе реального использования жизненного опыта детей, знаний из других предметных областей, метапредметных знаний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описания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прямой  (беседа) или косвенной речи учителя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формулировок, четкое и лаконичное описание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учителем – результатов обученности   в целом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всеми участниками – процесса, результата, индивидуальных достижений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678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88831" cy="128089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позволяет учителю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91680" y="1268760"/>
            <a:ext cx="7200799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выстроить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по теме,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проектировать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деятельность на четверть, полугодие, год посредством перехода от поурочного планирования к проектированию темы;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возможности темы;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в изучении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ФГОС второго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28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7" y="188640"/>
            <a:ext cx="7058744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технологической карты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908720"/>
            <a:ext cx="7632847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внедряются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разработки, освобождающие от кропотливой работы по конструированию учебной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высвобождается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учителя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обеспечиваются реальные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согласованные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всех участников педагогического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снимаются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организационно-методические проблемы (молодой учитель, замещение уроков, выполнение учебного плана и т. д.);;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обучения, воспитания,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диагностика профессиональной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показывает, что на первых порах педагогу сложно создать технологическую карту урока (ее можно рассматривать как мини-проект учителя).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учителю можно предложить возможные формулировки деятельности.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778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ТКУ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764704"/>
            <a:ext cx="7416823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внимательно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ознакомьтесь с темой и найдите её в учебнике, рабочей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познакомьтесь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задачами урока, соотнесите с планируемыми результатами и с пройденным ранее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выделенные основные понятия, посмотрите, в каких предметах они ещё изучаются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придерживайтесь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алгоритма, предложенного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мотивируя обучающихся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изучение темы, можете использовать задание, данное в карте, взять из учебника или предложить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своё;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фиксируйте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карте изменения, которые вы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вносите;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убедитесь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именно ученик знает, понимает, умеет в изучаемом материале, и только после этого переходите к следующему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этапу;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завершающем этапе постарайтесь выполнить все предложенные задания.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99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9" y="188640"/>
            <a:ext cx="713075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как административный инструмент: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42415" y="1469530"/>
            <a:ext cx="6591985" cy="505581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ориентироваться в образовательных целях в контексте стандартов 2-го поколения;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отслеживать выполнение программы, осуществлять методическую помощь;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мониторинг результатов  образовательного процесса, деятельности учителя и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273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1" y="188640"/>
            <a:ext cx="7200800" cy="128089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что должен обеспечить урок - это создание комфортной обстановки для обучающихся и ощущение комфорта учителем. В критериях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обучения  звучит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«развитие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показателей современного урока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подобрать слова, сочетание слов к словосочетанию «современный урок». Слова должны начинаться с букв, имеющихся в слове «развитие».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482852"/>
              </p:ext>
            </p:extLst>
          </p:nvPr>
        </p:nvGraphicFramePr>
        <p:xfrm>
          <a:off x="1259632" y="2492895"/>
          <a:ext cx="7632848" cy="4229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424"/>
                <a:gridCol w="2412888"/>
                <a:gridCol w="2173988"/>
                <a:gridCol w="2269548"/>
              </a:tblGrid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84407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12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12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302158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872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960" y="277813"/>
            <a:ext cx="7437512" cy="6319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– это урок, характеризующийся следующими признаками:</a:t>
            </a:r>
            <a:b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главной целью урока является развитие каждой личности, в процессе обучения и воспитания;</a:t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уроке реализуется </a:t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– ориентированный подход к обучению;</a:t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уроке реализуется </a:t>
            </a:r>
            <a:r>
              <a:rPr lang="ru-RU" sz="2400" b="1" i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подход;</a:t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урока динамична и вариативна;</a:t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уроке используются современные педагогические технологии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58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1391543" y="260648"/>
            <a:ext cx="75009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Перлы уч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96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06301" y="-430886"/>
            <a:ext cx="835818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Учить детей сегодня трудно,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И раньше было нелегко,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Читать, считать, писать учили: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«Дает корова молоко».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Век  ХХ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 – век открытий,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Век инноваций, новизны,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Но от учителя зависит,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Какими дети быть должны.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 descr="http://funforkids.ru/pictures/school25/school2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2012"/>
            <a:ext cx="3373721" cy="266734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unforkids.ru/pictures/school25/school2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7798"/>
            <a:ext cx="3614648" cy="24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96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707950"/>
            <a:ext cx="6589199" cy="171293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принципиальная новизна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второго поколения?</a:t>
            </a:r>
          </a:p>
        </p:txBody>
      </p:sp>
      <p:pic>
        <p:nvPicPr>
          <p:cNvPr id="4" name="Picture 2" descr="http://www.saripkro.ru/images/3565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4199706" cy="31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969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06301" y="44624"/>
            <a:ext cx="835818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</a:rPr>
              <a:t>Творческих вам успехов!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cs typeface="Times New Roman" pitchFamily="18" charset="0"/>
              </a:rPr>
              <a:t>Тврческих</a:t>
            </a:r>
            <a:r>
              <a:rPr lang="ru-RU" sz="1600" b="1" dirty="0" smtClean="0">
                <a:solidFill>
                  <a:srgbClr val="000000"/>
                </a:solidFill>
                <a:cs typeface="Times New Roman" pitchFamily="18" charset="0"/>
              </a:rPr>
              <a:t> успехов</a:t>
            </a:r>
            <a:endParaRPr lang="ru-RU" sz="1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/>
            </a:r>
            <a:br>
              <a:rPr lang="ru-RU" altLang="ru-RU" smtClean="0">
                <a:solidFill>
                  <a:srgbClr val="0000FF"/>
                </a:solidFill>
              </a:rPr>
            </a:br>
            <a:endParaRPr lang="ru-RU" altLang="ru-RU">
              <a:solidFill>
                <a:srgbClr val="0000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8" y="1828800"/>
            <a:ext cx="57150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008" y="476672"/>
            <a:ext cx="7149480" cy="5976663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24329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226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15008" y="1124745"/>
            <a:ext cx="7149480" cy="59766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32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характер обучения,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ставящий главной целью развитие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личности обучающегося;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- формирование универсальных учебных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действий (УУД);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- формирование способности грамотно применять информационные и коммуникационные технологии (ИКТ-компетентность).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72072" y="260648"/>
            <a:ext cx="7149480" cy="59766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3300" dirty="0" smtClean="0">
                <a:latin typeface="Times New Roman" pitchFamily="18" charset="0"/>
                <a:cs typeface="Times New Roman" pitchFamily="18" charset="0"/>
              </a:rPr>
              <a:t>Организация и содержание  образовательного процесса  ориентированы на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24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освоения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образовательных программ.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основные группы результатов: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t="42016" r="20617" b="16111"/>
          <a:stretch/>
        </p:blipFill>
        <p:spPr bwMode="auto">
          <a:xfrm>
            <a:off x="395536" y="1844824"/>
            <a:ext cx="864435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023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769723"/>
              </p:ext>
            </p:extLst>
          </p:nvPr>
        </p:nvGraphicFramePr>
        <p:xfrm>
          <a:off x="1115616" y="2315046"/>
          <a:ext cx="7668344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808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1711</Words>
  <Application>Microsoft Office PowerPoint</Application>
  <PresentationFormat>Экран (4:3)</PresentationFormat>
  <Paragraphs>310</Paragraphs>
  <Slides>50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Шаблон оформления 'Надпись крупным планом'</vt:lpstr>
      <vt:lpstr>Легкий дым</vt:lpstr>
      <vt:lpstr>Презентация PowerPoint</vt:lpstr>
      <vt:lpstr>« Если мы будем учить сегодня так,  как мы учили вчера, мы украдем у детей завтра».            Джон Дьюи </vt:lpstr>
      <vt:lpstr>Сегодня  выпускник школы  XXI века должен:        </vt:lpstr>
      <vt:lpstr> Новый механизм  развития образования  </vt:lpstr>
      <vt:lpstr>В чем принципиальная новизна  в структуре  ФГОС второго поколения?</vt:lpstr>
      <vt:lpstr>Содержание образования</vt:lpstr>
      <vt:lpstr>Презентация PowerPoint</vt:lpstr>
      <vt:lpstr>Требования к результатам освоения  основных образовательных программ. Три основные группы результатов: </vt:lpstr>
      <vt:lpstr>Организация образовательного процесса </vt:lpstr>
      <vt:lpstr>Системно-деятельностный  подход – методологическая основа    ФГОС второго поколения </vt:lpstr>
      <vt:lpstr>Технология  системно-деятельностного метода обучения</vt:lpstr>
      <vt:lpstr>Синквейн:  «Современный Учитель» </vt:lpstr>
      <vt:lpstr>Учитель школы </vt:lpstr>
      <vt:lpstr>   Как организовать процесс обучения так, чтобы обучающийся в результате своей деятельности достиг желаемых целей и результатов?</vt:lpstr>
      <vt:lpstr>Главная составная часть учебного процесса – урок.  Урок есть часть жизни ребенка, и проживание этой жизни должно совершаться на уровне высокой культуры. Учебная деятельность учителя и обучающегося в значительной мере  сосредотачивается на уроке.</vt:lpstr>
      <vt:lpstr>Современный урок 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vt:lpstr>
      <vt:lpstr>В отличие от  традиционного  урока, который отвечал требованиям образования конца 20 и начала 21 века, современный урок – это, прежде всего, урок, направленный на формирование и развитие универсальных учебных действий (УУД): - коммуникативные - познавательные - личностные    - регулятивные         Выделяют несколько аспектов такого урока.</vt:lpstr>
      <vt:lpstr>Цель современного урока должна быть конкретной и измеряемой. Цель  можно отождествить с результатом урока. Результатом урока  является  не успеваемость,  не объём изученного материала, а приобретаемые УУД  обучающихся (такие как способность к действию, способность применять знания, реализовывать собственные проекты, способность социального действия, т.е.).  </vt:lpstr>
      <vt:lpstr>Вместе с этим, следует отметить, что такой подход на уроке  не отрицает значения знаний,  он акцентирует внимание на способности использовать полученные знания. К  новым образовательным целям урока относятся  цели, которые обучающиеся формулируют самостоятельно и осознают их значимость лично для себя.</vt:lpstr>
      <vt:lpstr>Новым смыслом урока является   решение проблем самими обучающимися в процессе урока через самостоятельную  познавательную деятельность. Проблемный характер урока  с уверенностью можно рассматривать как уход от репродуктивного подхода на занятии. Чем, больше самостоятельной деятельности на уроке, тем лучше, т.к. обучающиеся приобретают умения  решения проблем, информационную компетентность  при работе с текстом. </vt:lpstr>
      <vt:lpstr>Современный урок отличается использованием деятельностных методов и приёмов обучения таких, как учебная дискуссия, диалог, видеообсуждение, деловые и ролевые игры, открытые вопросы, мозговой штурм и т.д. Развитию УУД  на уроке способствует применение  современных педагогических технологий:  технология критического мышления, проектная деятельность, исследовательская работа,  дискуссионная технология, коллективная и индивидуальная мыслительную деятельность. Важно, чтобы учитель не искажал технологию, используя  из неё только отдельные приёмы. </vt:lpstr>
      <vt:lpstr>Структура урока </vt:lpstr>
      <vt:lpstr>Функции учителя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Презентация PowerPoint</vt:lpstr>
      <vt:lpstr>Структура урока в рамках деятельностного подхода.  1.Организационный момент. Цель: включение обучающихся в деятельность на личностно - значимом уровне.  «Хочу, потому что могу». </vt:lpstr>
      <vt:lpstr>II. Актуализация знаний. Цель: повторение изученного материала, необходимого для «открытия нового знания», и выявление затруднений в индивидуальной деятельности каждого обучающегося.  III. Постановка учебной задачи.                Цель: обсуждение затруднений  («Почему возникли затруднения?»,  «Чего мы ещё не знаем?»);  проговаривание цели урока в виде вопроса, на который предстоит ответить, или в виде темы урока. </vt:lpstr>
      <vt:lpstr>IV. «Открытие нового знания»  (построение проекта выхода из затруднения).  Этап изучения новых знаний и способов действий.  V. Первичное закрепление.  Этап закрепления  знаний и способов действий  Цель: проговаривание нового знания,  запись в виде опорного сигнала.  VI. Самоанализ и самоконтроль  Этап  применения  знаний и способов действий  Цель: каждый для себя должен сделать вывод о том, что он уже умеет. </vt:lpstr>
      <vt:lpstr>VII.  Включение нового знания  в систему знаний и повторение.   VIII.   Рефлексия. Цель: осознание обучающимися своей учебной деятельности (УД), самооценка результатов деятельности своей и всего класса. </vt:lpstr>
      <vt:lpstr>Технологическая карта урока (ТКУ) - способ проектирования урока, реализующего системно-деятельностный подход и цели формирования универсальных учебных действий (УУД).  ТКУ— это новый вид методической продукции, обеспечивающей эффективное и качественное преподавание учебных курсов в средней  школе и возможность достижения планируемых результатов освоения основных образовательных программ в соответствии с ФГОС второго поколения. </vt:lpstr>
      <vt:lpstr>Технологическая карта урока - современная форма планирования педагогического взаимодействия учителя и обучающихся</vt:lpstr>
      <vt:lpstr>Необходимость карты, фиксирующей реализацию системно-деятельностного подхода</vt:lpstr>
      <vt:lpstr>Понятие УУД </vt:lpstr>
      <vt:lpstr>Универсальные  учебные действия  (УУД)</vt:lpstr>
      <vt:lpstr>Структура технологической карты урока </vt:lpstr>
      <vt:lpstr>Пример технологической карты урока</vt:lpstr>
      <vt:lpstr>Презентация PowerPoint</vt:lpstr>
      <vt:lpstr>Презентация PowerPoint</vt:lpstr>
      <vt:lpstr>Презентация PowerPoint</vt:lpstr>
      <vt:lpstr>Технологическая карта позволяет учителю </vt:lpstr>
      <vt:lpstr>Преимущества технологической карты</vt:lpstr>
      <vt:lpstr>Как работать с ТКУ </vt:lpstr>
      <vt:lpstr>Технологическая карта как административный инструмент: </vt:lpstr>
      <vt:lpstr>Главное, что должен обеспечить урок - это создание комфортной обстановки для обучающихся и ощущение комфорта учителем. В критериях эффективности обучения  звучит слово «развитие», которое является одним из показателей современного урока. Задание: подобрать слова, сочетание слов к словосочетанию «современный урок». Слова должны начинаться с букв, имеющихся в слове «развитие». </vt:lpstr>
      <vt:lpstr>Современный урок – это урок, характеризующийся следующими признаками:  - главной целью урока является развитие каждой личности, в процессе обучения и воспитания;  - на уроке реализуется  личностно – ориентированный подход к обучению;  - на уроке реализуется деятельностный подход;  - организация урока динамична и вариативна;  - на уроке используются современные педагогические технологии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Юрий</cp:lastModifiedBy>
  <cp:revision>196</cp:revision>
  <dcterms:created xsi:type="dcterms:W3CDTF">2013-03-26T15:59:35Z</dcterms:created>
  <dcterms:modified xsi:type="dcterms:W3CDTF">2016-03-25T05:47:10Z</dcterms:modified>
</cp:coreProperties>
</file>