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0"/>
  </p:notesMasterIdLst>
  <p:sldIdLst>
    <p:sldId id="256" r:id="rId2"/>
    <p:sldId id="261" r:id="rId3"/>
    <p:sldId id="258" r:id="rId4"/>
    <p:sldId id="266" r:id="rId5"/>
    <p:sldId id="264" r:id="rId6"/>
    <p:sldId id="269" r:id="rId7"/>
    <p:sldId id="268" r:id="rId8"/>
    <p:sldId id="259" r:id="rId9"/>
    <p:sldId id="260" r:id="rId10"/>
    <p:sldId id="308" r:id="rId11"/>
    <p:sldId id="311" r:id="rId12"/>
    <p:sldId id="265" r:id="rId13"/>
    <p:sldId id="267" r:id="rId14"/>
    <p:sldId id="262" r:id="rId15"/>
    <p:sldId id="263" r:id="rId16"/>
    <p:sldId id="312" r:id="rId17"/>
    <p:sldId id="313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a" initials="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714" autoAdjust="0"/>
  </p:normalViewPr>
  <p:slideViewPr>
    <p:cSldViewPr>
      <p:cViewPr varScale="1">
        <p:scale>
          <a:sx n="84" d="100"/>
          <a:sy n="84" d="100"/>
        </p:scale>
        <p:origin x="145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AF6B-C380-4BCF-9D30-6E89CBBA192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F8DB6-5364-47C8-9FDE-0FA4D0CD7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F8DB6-5364-47C8-9FDE-0FA4D0CD7B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5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510506" cy="11792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a_RubricaCn" pitchFamily="34" charset="-52"/>
              </a:rPr>
              <a:t>ТАГАНРОГСКИЙ ПЕДАГОГИЧЕСКИЙ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a_RubricaCn" pitchFamily="34" charset="-52"/>
              </a:rPr>
              <a:t>ЛИЦЕЙ-ИНТЕРНАТ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83" y="1214422"/>
            <a:ext cx="8712968" cy="52683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Тема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проекта: </a:t>
            </a:r>
            <a:r>
              <a:rPr lang="ru-RU" sz="2400" b="1" dirty="0" smtClean="0">
                <a:solidFill>
                  <a:schemeClr val="tx1"/>
                </a:solidFill>
              </a:rPr>
              <a:t>Аттестат зрелости как исторический источник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Выполнил</a:t>
            </a:r>
            <a:r>
              <a:rPr lang="en-US" sz="2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Обучающийся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9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«В»</a:t>
            </a:r>
            <a:endParaRPr lang="ru-RU" sz="2400" dirty="0">
              <a:solidFill>
                <a:schemeClr val="tx1"/>
              </a:solidFill>
              <a:effectLst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/>
              </a:rPr>
              <a:t>Бирюков Кирилл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/>
              </a:rPr>
              <a:t>Проверил</a:t>
            </a:r>
            <a:r>
              <a:rPr lang="ru-RU" sz="2400" dirty="0">
                <a:solidFill>
                  <a:schemeClr val="tx1"/>
                </a:solidFill>
                <a:effectLst/>
              </a:rPr>
              <a:t>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effectLst/>
              </a:rPr>
              <a:t>Научный руководитель: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effectLst/>
              </a:rPr>
              <a:t>Учитель истории и обществознания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effectLst/>
              </a:rPr>
              <a:t>Ромащенко Елена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Владимировна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Таганрог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2020г.</a:t>
            </a:r>
            <a:endParaRPr lang="ru-RU" dirty="0">
              <a:solidFill>
                <a:schemeClr val="tx1"/>
              </a:solidFill>
              <a:effectLst/>
            </a:endParaRPr>
          </a:p>
          <a:p>
            <a:endParaRPr lang="ru-RU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6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55883" y="879560"/>
            <a:ext cx="13647761" cy="5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5883" y="4964198"/>
            <a:ext cx="13647761" cy="5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 descr="H:\Проектная работа\Альберт Эйнштейн\Аттест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6147" name="Picture 3" descr="H:\Проектная работа\Альберт Эйнштейн\0104231832005a079fac9d6b21734a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32861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335756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Альбе́рт Эйнште́йн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4071942"/>
            <a:ext cx="4786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физик-теоретик, один из основателей современной теоретической физики, лауреат Нобелевской премии по физике 1921 года, общественный деятель-гуманист, автор знаменитой теории относительности 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55883" y="879560"/>
            <a:ext cx="13647761" cy="5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5883" y="4964198"/>
            <a:ext cx="13647761" cy="5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715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Альберт Эйнштейн закончил кантональную школу в г. </a:t>
            </a:r>
            <a:r>
              <a:rPr lang="ru-RU" dirty="0" err="1" smtClean="0"/>
              <a:t>Арау</a:t>
            </a:r>
            <a:r>
              <a:rPr lang="ru-RU" dirty="0" smtClean="0"/>
              <a:t> (Швейцария) в сентябре 1896 г. в возрасте 17 лет. Существует миф о том, что Эйнштейн учился на двойки. Этот миф появился из-за биографа, который спутал швейцарскую систему оценок с немецкой, где 6 баллов считалось низший оценкой, которую можно было получить. По точным наукам он имел наивысшую оценку. В гуманитарных предметах он преуспевал так же, как и в точных, но по французскому языку у него стояло 3, что никак не помешало ему во время визита в Иерусалим в 1923 году свободно прочитать  лекцию на французском языке.  Несмотря на успехи по многим  предметам, у него были проблемы с учителями из-за его свободомыслия: Альберт не терпел авторитарного отношения учителей к учениками и близкой к военной атмосфере в гимназии. Он не скрывал своей неприязни к некоторым преподавателям, и это неприязнь были взаимной. Однажды один из учителей признался ему, что было бы здорово, если бы он покинул гимназию.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роектная работа\Юрий Алексеевич Гагарин\Аттест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7" cy="6858000"/>
          </a:xfrm>
          <a:prstGeom prst="rect">
            <a:avLst/>
          </a:prstGeom>
          <a:noFill/>
        </p:spPr>
      </p:pic>
      <p:pic>
        <p:nvPicPr>
          <p:cNvPr id="4099" name="Picture 3" descr="H:\Проектная работа\Юрий Алексеевич Гагарин\1025283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513790" cy="42385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4357694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Ю́рий Алексе́евич Гага́рин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02" y="4714884"/>
            <a:ext cx="407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</a:rPr>
              <a:t>Лётчик-космонавт СССР, Герой Советского Союза,  первый космонавт планеты Земля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428736"/>
            <a:ext cx="79296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1949 г. поступил в ремесленное училище №10 в подмосковных Люберцах, одновременно учился в Люберецкой вечерней школе рабочей молодежи. В июне 1951 г. с отличием окончил училище по специальности "формовщик-литейщик" и 7-й класс школы рабочей молодежи. В августе 1951 г. был зачислен в Саратовский индустриальный техникум по направлению Московского областного управления трудовых резервов. Одновременно занимался в Саратовском аэроклубе. В 1955 г. с отличием окончил техникум по специальности "литейное производство" и аэроклуб.</a:t>
            </a:r>
          </a:p>
          <a:p>
            <a:endParaRPr lang="ru-RU" sz="2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9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endParaRPr lang="ru-RU" sz="2900" dirty="0">
              <a:effectLst/>
            </a:endParaRPr>
          </a:p>
          <a:p>
            <a:endParaRPr lang="ru-RU" dirty="0"/>
          </a:p>
        </p:txBody>
      </p:sp>
      <p:pic>
        <p:nvPicPr>
          <p:cNvPr id="2050" name="Picture 2" descr="H:\Проектная работа\Владимир Владимирович Путин\Аттест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pic>
        <p:nvPicPr>
          <p:cNvPr id="2051" name="Picture 3" descr="H:\Проектная работа\Владимир Владимирович Путин\5191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143372" cy="2571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Влади́мир Влади́мирович Пу́тин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3357562"/>
            <a:ext cx="4214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российский государственный и политический деятель, действующий президент Российской Федерации и верховный главнокомандующий Вооружёнными силами Российской Федерации с 7 мая 2012 года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643050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 1960 по 1968 год Владимир Путин учился в школе-восьмилетке №193 в Ленинграде. В точных науках он не блистал и закончил школу с тройками по физике, алгебре и геометрии. Также ему давались не все естественные науки, в частности, по химии он имел 3. В гуманитарных предметах он преуспевал лучше и имел 5 по всеобщей истории и 4 по истории СССР, 4 по литературе, 4 по русскому языку и 5 по немецкому, 4 по обществознанию. Несмотря  на 3 по химии, он поступил в среднюю школу №281 (спецшкола с химическим уклоном на базе технологического института), которую окончил в 1970 году.</a:t>
            </a:r>
          </a:p>
        </p:txBody>
      </p:sp>
    </p:spTree>
    <p:extLst>
      <p:ext uri="{BB962C8B-B14F-4D97-AF65-F5344CB8AC3E}">
        <p14:creationId xmlns:p14="http://schemas.microsoft.com/office/powerpoint/2010/main" val="40222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736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Итоги</a:t>
            </a:r>
            <a:r>
              <a:rPr lang="en-US" sz="2000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sz="2000" dirty="0" smtClean="0"/>
              <a:t>Мною в сети были обнаруженный шесть аттестатов великих людей, один из который зарубежного деятеля, и пять аттестатов советских деятелей.</a:t>
            </a:r>
          </a:p>
          <a:p>
            <a:r>
              <a:rPr lang="ru-RU" sz="2000" dirty="0" smtClean="0"/>
              <a:t>Использую аттестат как вид исторического источника я попытался извлечь из него максимально возможную для обучающегося информацию.</a:t>
            </a:r>
          </a:p>
          <a:p>
            <a:r>
              <a:rPr lang="ru-RU" sz="2000" dirty="0" smtClean="0"/>
              <a:t>Я извлек информацию о учебном заведении, о типе учебного заведения, о дате обучения и времени проведенном в стенах школы.</a:t>
            </a:r>
          </a:p>
          <a:p>
            <a:r>
              <a:rPr lang="ru-RU" sz="2000" dirty="0" smtClean="0"/>
              <a:t>Самой важной информацией которую мне удалось извлечь был анализ успеваемости и качество знаний.</a:t>
            </a:r>
          </a:p>
        </p:txBody>
      </p:sp>
    </p:spTree>
    <p:extLst>
      <p:ext uri="{BB962C8B-B14F-4D97-AF65-F5344CB8AC3E}">
        <p14:creationId xmlns:p14="http://schemas.microsoft.com/office/powerpoint/2010/main" val="40222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85926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Проанализировав все аттестаты круглым отличником был только Юрий Гагарин. У Альберта </a:t>
            </a:r>
            <a:r>
              <a:rPr lang="ru-RU" sz="2000" dirty="0" err="1" smtClean="0"/>
              <a:t>Эйнштайна</a:t>
            </a:r>
            <a:r>
              <a:rPr lang="ru-RU" sz="2000" dirty="0" smtClean="0"/>
              <a:t> были проблемы с изучением французского языка. Владимиру Путину с трудом давались точные науки, а у Владимира Ильича Ленина была проблема с логикой и выводами в решении вопросов. </a:t>
            </a:r>
            <a:r>
              <a:rPr lang="vi-VN" sz="2000" dirty="0" smtClean="0">
                <a:latin typeface="Calibri" pitchFamily="34" charset="0"/>
              </a:rPr>
              <a:t>Пётр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Столы́пин</a:t>
            </a:r>
            <a:r>
              <a:rPr lang="ru-RU" sz="2000" dirty="0" smtClean="0">
                <a:latin typeface="Calibri" pitchFamily="34" charset="0"/>
              </a:rPr>
              <a:t> имел проблемы с гуманитарными науками. У Антона Чехова были проблемы с изучением иностранных языков.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0222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87680" cy="5318720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/>
              <a:t>Выводы: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smtClean="0"/>
              <a:t>Таким </a:t>
            </a:r>
            <a:r>
              <a:rPr lang="ru-RU" sz="1400" i="1" dirty="0"/>
              <a:t>образом, по итогам проведенного анализа для всех, кто получает образование и выбирает профессию сегодня, можно сформулировать несколько полезных рекомендаций.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b="1" i="1" dirty="0" smtClean="0"/>
              <a:t>Во-первых</a:t>
            </a:r>
            <a:r>
              <a:rPr lang="ru-RU" sz="1400" dirty="0"/>
              <a:t>, успех в жизни и выбранной профессии не всегда требует исключительно отличных оценок в средней школе по всем учебным предметам. Тем не менее, очевидно, что ни один из изученных аттестатов не принадлежал «тихому троечнику» или неуспевающему - неудовлетворительных оценок в документах нет.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b="1" i="1" dirty="0"/>
              <a:t>Во-вторых,</a:t>
            </a:r>
            <a:r>
              <a:rPr lang="ru-RU" sz="1400" dirty="0"/>
              <a:t> практически все документы содержат оценки «хорошо» и отлично», а удовлетворительных оценок крайне мало. Это означает, что успешная учеба является обязательным условием для личностного и профессионального роста.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В-третьих</a:t>
            </a:r>
            <a:r>
              <a:rPr lang="ru-RU" sz="1400" dirty="0"/>
              <a:t>, в каждом документе можно выделить наиболее успешный блок или группу дисциплин – либо математических, либо естественно-научных, либо гуманитарных.  Чаще всего эти дисциплины становятся базовыми при выборе профессии.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В-четвертых,</a:t>
            </a:r>
            <a:r>
              <a:rPr lang="ru-RU" sz="1400" dirty="0"/>
              <a:t> нельзя верить недостоверным источникам информации о великих людях, а все сведения необходимо проверять, тем более сегодня, когда значительная часть документов доступна для прочтения и анализа.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В-пятых,</a:t>
            </a:r>
            <a:r>
              <a:rPr lang="ru-RU" sz="1400" dirty="0"/>
              <a:t> изучение аттестатов зрелости может быть точкой отсчета для последующего знакомства с биографией, жизнью и творчеством великих людей, что полезно для каждого, кто хочет добиться успеха в выбранной им профессии и жизни в целом.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7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7101408"/>
          </a:xfrm>
        </p:spPr>
        <p:txBody>
          <a:bodyPr vert="horz" numCol="1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Актуальность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dirty="0" smtClean="0"/>
              <a:t>Изучая </a:t>
            </a:r>
            <a:r>
              <a:rPr lang="ru-RU" sz="2400" dirty="0"/>
              <a:t>недавнее прошлое, часто можно столкнуться с множеством мифов о жизни, деятельности и образовании разных исторических деятелей, что легко проследить на примере легенды о двоечнике - великом ученом Альберте Эйнштейне. Такие мифы можно опровергнуть, обратившись к легко доступным сегодня биографическим материалам. Поэтому любой школьник может сам проверить правдивость тех или иных данных на основании знакомства с аттестатами зрелости как важными биографическими документами и историческими источниками, чтобы иметь возможность отделить правду от вымысла, проанализировав данные об успеваемости конкретных исторических лиц, а также соотнести их учебные достижения с выбранной в будущем профессией и жизненными успехами.</a:t>
            </a:r>
          </a:p>
          <a:p>
            <a:pPr algn="ctr"/>
            <a:endParaRPr lang="ru-RU" sz="2400" dirty="0" smtClean="0">
              <a:solidFill>
                <a:schemeClr val="tx1"/>
              </a:solidFill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>
              <a:effectLst/>
            </a:endParaRPr>
          </a:p>
          <a:p>
            <a:endParaRPr lang="ru-RU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892480" cy="6858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C000"/>
                </a:solidFill>
                <a:effectLst/>
              </a:rPr>
              <a:t>Цель проекта: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Изучить аттестат зрелости как самостоятельный вид исторического источника</a:t>
            </a:r>
          </a:p>
          <a:p>
            <a:pPr algn="l"/>
            <a:r>
              <a:rPr lang="ru-RU" sz="2400" b="1" dirty="0" smtClean="0">
                <a:solidFill>
                  <a:srgbClr val="FFC000"/>
                </a:solidFill>
                <a:effectLst/>
              </a:rPr>
              <a:t>Задачи</a:t>
            </a:r>
            <a:r>
              <a:rPr lang="en-US" sz="2400" b="1" dirty="0" smtClean="0">
                <a:solidFill>
                  <a:srgbClr val="FFC000"/>
                </a:solidFill>
                <a:effectLst/>
              </a:rPr>
              <a:t>:</a:t>
            </a:r>
            <a:endParaRPr lang="ru-RU" sz="2400" dirty="0">
              <a:solidFill>
                <a:srgbClr val="FFC000"/>
              </a:solidFill>
              <a:effectLst/>
            </a:endParaRP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effectLst/>
              </a:rPr>
              <a:t>1.Определить, какую информацию можно извлечь из такого источника как аттестат зрелости</a:t>
            </a:r>
            <a:endParaRPr lang="ru-RU" sz="2000" dirty="0">
              <a:solidFill>
                <a:schemeClr val="tx1"/>
              </a:solidFill>
              <a:effectLst/>
            </a:endParaRPr>
          </a:p>
          <a:p>
            <a:pPr lvl="0" algn="l"/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Провести поиск имеющихся в свободном доступе аттестатов выдающихся исторических личностей</a:t>
            </a:r>
            <a:endParaRPr lang="ru-RU" sz="2000" dirty="0">
              <a:solidFill>
                <a:schemeClr val="tx1"/>
              </a:solidFill>
              <a:effectLst/>
            </a:endParaRP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effectLst/>
              </a:rPr>
              <a:t>3.Проанализировать данные об успеваемости и соотнести их с </a:t>
            </a:r>
            <a:r>
              <a:rPr lang="ru-RU" sz="2000" dirty="0" smtClean="0">
                <a:solidFill>
                  <a:schemeClr val="tx1"/>
                </a:solidFill>
              </a:rPr>
              <a:t>выбранной личностью профессией и социальной успешностью человека </a:t>
            </a:r>
          </a:p>
          <a:p>
            <a:pPr lvl="0" algn="l"/>
            <a:r>
              <a:rPr lang="ru-RU" sz="2400" b="1" dirty="0" smtClean="0">
                <a:solidFill>
                  <a:srgbClr val="FFC000"/>
                </a:solidFill>
                <a:effectLst/>
              </a:rPr>
              <a:t>Методы проектирования</a:t>
            </a:r>
            <a:r>
              <a:rPr lang="en-US" sz="2000" b="1" dirty="0" smtClean="0">
                <a:solidFill>
                  <a:srgbClr val="FFC000"/>
                </a:solidFill>
                <a:effectLst/>
              </a:rPr>
              <a:t>:</a:t>
            </a:r>
            <a:endParaRPr lang="ru-RU" sz="2000" b="1" dirty="0" smtClean="0">
              <a:solidFill>
                <a:srgbClr val="FFC000"/>
              </a:solidFill>
              <a:effectLst/>
            </a:endParaRPr>
          </a:p>
          <a:p>
            <a:r>
              <a:rPr lang="ru-RU" sz="2000" dirty="0"/>
              <a:t>1. метод сравнения; </a:t>
            </a:r>
          </a:p>
          <a:p>
            <a:r>
              <a:rPr lang="ru-RU" sz="2000" dirty="0"/>
              <a:t>2. метод анализа и синтеза. </a:t>
            </a:r>
          </a:p>
          <a:p>
            <a:pPr lvl="0" algn="l"/>
            <a:endParaRPr lang="ru-RU" sz="2000" b="1" dirty="0" smtClean="0">
              <a:solidFill>
                <a:srgbClr val="FFC000"/>
              </a:solidFill>
              <a:effectLst/>
            </a:endParaRPr>
          </a:p>
          <a:p>
            <a:pPr lvl="0" algn="l"/>
            <a:endParaRPr lang="ru-RU" dirty="0" smtClean="0">
              <a:solidFill>
                <a:schemeClr val="tx1"/>
              </a:solidFill>
              <a:effectLst/>
            </a:endParaRPr>
          </a:p>
          <a:p>
            <a:endParaRPr lang="ru-RU" dirty="0"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оектная работа\Антон Павлович Чехов\Аттест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421481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Анто́н Па́влович Че́хов</a:t>
            </a:r>
            <a:endParaRPr lang="ru-RU" dirty="0"/>
          </a:p>
        </p:txBody>
      </p:sp>
      <p:pic>
        <p:nvPicPr>
          <p:cNvPr id="3075" name="Picture 3" descr="H:\Проектная работа\Антон Павлович Чехов\kRe3n0JxVhm4_anton-chekh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131615" cy="4143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4572008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Русский писатель, прозаик, драматург, врач.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14422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Антон Чехов учился в греческой школе при церкви царя Константина в Таганроге, затем в гимназии. Будучи учеником гимназии, он одновременно работал в лавке отца. В 1876 году отец разорился и вынужден был бежать вместе с семьей от кредиторов в Москву. Антон до окончания гимназии оставался в Таганроге, зарабатывал на жизнь репетиторством. В гимназии он имел проблемы с изучением иностранных языков и точных наук. В Москву он приехал в 1879 году и поступил на медицинский факультет Московского университета, окончил его в 1884 году.</a:t>
            </a:r>
          </a:p>
          <a:p>
            <a:r>
              <a:rPr lang="ru-RU" dirty="0" smtClean="0"/>
              <a:t>В 1900 году он стал почетным академиком Петербургской Академии наук по разряду изящной словесности, в 1902 году отказался от звания в знак протеста против отмены избрания почетным академиком Максима Горького.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1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Проектная работа\Столыпин, Пётр Аркадьевич\Аттест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3561" cy="6858000"/>
          </a:xfrm>
          <a:prstGeom prst="rect">
            <a:avLst/>
          </a:prstGeom>
          <a:noFill/>
        </p:spPr>
      </p:pic>
      <p:pic>
        <p:nvPicPr>
          <p:cNvPr id="5123" name="Picture 3" descr="H:\Проектная работа\Столыпин, Пётр Аркадьевич\Pyotr_Stolypin_LOC_07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2423395" cy="32861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335756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Пётр Арка́дьевич Столы́пин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3786190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Государственный деятель Российской империи, Гродненский и Саратовский губернатор, министр внутренних дел и председатель Совета министров, член Государственного совета, выдающийся реформатор и политик первого десятилетия </a:t>
            </a:r>
            <a:r>
              <a:rPr lang="en-US" dirty="0" smtClean="0">
                <a:solidFill>
                  <a:srgbClr val="FFC000"/>
                </a:solidFill>
              </a:rPr>
              <a:t>XX</a:t>
            </a:r>
            <a:r>
              <a:rPr lang="ru-RU" dirty="0" smtClean="0">
                <a:solidFill>
                  <a:srgbClr val="FFC000"/>
                </a:solidFill>
              </a:rPr>
              <a:t> века.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55883" y="879560"/>
            <a:ext cx="13647761" cy="5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55883" y="4964198"/>
            <a:ext cx="13647761" cy="5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1428736"/>
            <a:ext cx="8429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Детские годы Петра Столыпина прошли в родовом имении, там он вместе с братом получал домашнее образование. Затем он поступил в </a:t>
            </a:r>
            <a:r>
              <a:rPr lang="ru-RU" dirty="0" err="1" smtClean="0"/>
              <a:t>Виленскую</a:t>
            </a:r>
            <a:r>
              <a:rPr lang="ru-RU" dirty="0" smtClean="0"/>
              <a:t> гимназию, где проучился шесть лет, однако в 1879 году в связи со службой отца вся семья переезжает в город Орёл, и в Орловской гимназии Пётр Аркадьевич закончил образование, </a:t>
            </a:r>
            <a:r>
              <a:rPr lang="ru-RU" dirty="0"/>
              <a:t>получив  аттестат зрелости </a:t>
            </a:r>
            <a:r>
              <a:rPr lang="ru-RU" dirty="0" smtClean="0"/>
              <a:t>в </a:t>
            </a:r>
            <a:r>
              <a:rPr lang="ru-RU" dirty="0"/>
              <a:t>1881 </a:t>
            </a:r>
            <a:r>
              <a:rPr lang="ru-RU" dirty="0" smtClean="0"/>
              <a:t>году.  Ему давались неплохо точные науки, по которым он имел оценки «хорошо» и «отлично», а по гуманитарным предметам он имел удовлетворительные оценки. В августе этого же года он стал студентом Санкт-Петербургского Императорского университета на естественном отделении физико-математического факультета. Будучи студентом, Столыпин интересовался не только физикой и математикой. Отличаясь широтой кругозора, он увлечённо погрузился в изучение ботаники, химии, агрономии, геологии и зоологии.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endParaRPr lang="ru-RU" sz="3600" dirty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b="1" dirty="0"/>
          </a:p>
        </p:txBody>
      </p:sp>
      <p:pic>
        <p:nvPicPr>
          <p:cNvPr id="1026" name="Picture 2" descr="H:\Проектная работа\Владимир Ильич Ленин\Аттест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518" y="0"/>
            <a:ext cx="4343030" cy="6858000"/>
          </a:xfrm>
          <a:prstGeom prst="rect">
            <a:avLst/>
          </a:prstGeom>
          <a:noFill/>
        </p:spPr>
      </p:pic>
      <p:pic>
        <p:nvPicPr>
          <p:cNvPr id="1027" name="Picture 3" descr="H:\Проектная работа\Владимир Ильич Ленин\thumb_20344_person_fu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2860049" cy="4000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40005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Владимир Ильич Ленин </a:t>
            </a:r>
            <a:r>
              <a:rPr lang="en-US" b="1" dirty="0" smtClean="0"/>
              <a:t>(</a:t>
            </a:r>
            <a:r>
              <a:rPr lang="ru-RU" b="1" dirty="0" smtClean="0"/>
              <a:t>Ульянов)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4714884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Российский революционер, советский политический и государственный деятель, создатель первого в мировой истории социалистического государства. 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dirty="0">
              <a:effectLst/>
            </a:endParaRPr>
          </a:p>
          <a:p>
            <a:pPr algn="l"/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1879—1887 годах Владимир Ульянов учился в </a:t>
            </a:r>
            <a:r>
              <a:rPr lang="ru-RU" sz="2000" dirty="0" err="1" smtClean="0"/>
              <a:t>Симбирской</a:t>
            </a:r>
            <a:r>
              <a:rPr lang="ru-RU" sz="2000" dirty="0" smtClean="0"/>
              <a:t> гимназии. По всем предметам имел отлично и только по логике стояла 4. Его преподаватель и директор гимназии  </a:t>
            </a:r>
            <a:r>
              <a:rPr lang="ru-RU" sz="2000" dirty="0" smtClean="0">
                <a:solidFill>
                  <a:srgbClr val="92D050"/>
                </a:solidFill>
              </a:rPr>
              <a:t>Фёдор Михайлович Керенский</a:t>
            </a:r>
            <a:r>
              <a:rPr lang="ru-RU" sz="2000" dirty="0" smtClean="0"/>
              <a:t>, обосновал это тем, что Ульянов слишком торопился с выводами в решении вопросов. Но это не помешало ему получить золотую медаль. Керенский был вынужден самостоятельно решить вопрос о выдаче медали брату казненного государственного преступника и поступил так в память о заслугах и личной дружбе с его отцом, Ильей Николаевичем, сделавшим много полезного для развития народного образования в Симбирской губернии. В результате </a:t>
            </a:r>
            <a:r>
              <a:rPr lang="ru-RU" sz="2000" dirty="0" err="1" smtClean="0"/>
              <a:t>Ф.М.Керенский</a:t>
            </a:r>
            <a:r>
              <a:rPr lang="ru-RU" sz="2000" dirty="0" smtClean="0"/>
              <a:t>  добился, чтобы сыну директора народных училищ Симбирской губернии дали заслуженную золотую медаль за успехи в учебе,  несмотря на неблагонадежность его старшего брата.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17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1027</TotalTime>
  <Words>810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a_RubricaCn</vt:lpstr>
      <vt:lpstr>Arial</vt:lpstr>
      <vt:lpstr>Calibri</vt:lpstr>
      <vt:lpstr>Tahoma</vt:lpstr>
      <vt:lpstr>Tw Cen MT</vt:lpstr>
      <vt:lpstr>Wingdings</vt:lpstr>
      <vt:lpstr>Wingdings 2</vt:lpstr>
      <vt:lpstr>Обычная</vt:lpstr>
      <vt:lpstr>ТАГАНРОГСКИЙ ПЕДАГОГИЧЕСКИЙ ЛИЦЕЙ-ИНТЕРНАТ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Выводы: Таким образом, по итогам проведенного анализа для всех, кто получает образование и выбирает профессию сегодня, можно сформулировать несколько полезных рекомендаций.  Во-первых, успех в жизни и выбранной профессии не всегда требует исключительно отличных оценок в средней школе по всем учебным предметам. Тем не менее, очевидно, что ни один из изученных аттестатов не принадлежал «тихому троечнику» или неуспевающему - неудовлетворительных оценок в документах нет.  Во-вторых, практически все документы содержат оценки «хорошо» и отлично», а удовлетворительных оценок крайне мало. Это означает, что успешная учеба является обязательным условием для личностного и профессионального роста. В-третьих, в каждом документе можно выделить наиболее успешный блок или группу дисциплин – либо математических, либо естественно-научных, либо гуманитарных.  Чаще всего эти дисциплины становятся базовыми при выборе профессии.  В-четвертых, нельзя верить недостоверным источникам информации о великих людях, а все сведения необходимо проверять, тем более сегодня, когда значительная часть документов доступна для прочтения и анализа.  В-пятых, изучение аттестатов зрелости может быть точкой отсчета для последующего знакомства с биографией, жизнью и творчеством великих людей, что полезно для каждого, кто хочет добиться успеха в выбранной им профессии и жизни в целом.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ТАГАНРОГСКИЙ ПЕДАГОГИЧЕСКИЙ ЛИЦЕЙ-ИНТЕРНАТ</dc:title>
  <dc:creator>Оксана Бутаева</dc:creator>
  <cp:lastModifiedBy>Мама Лёля</cp:lastModifiedBy>
  <cp:revision>101</cp:revision>
  <dcterms:created xsi:type="dcterms:W3CDTF">2018-04-20T17:45:58Z</dcterms:created>
  <dcterms:modified xsi:type="dcterms:W3CDTF">2020-05-06T15:52:43Z</dcterms:modified>
</cp:coreProperties>
</file>