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4" r:id="rId5"/>
    <p:sldId id="262" r:id="rId6"/>
    <p:sldId id="257" r:id="rId7"/>
    <p:sldId id="267" r:id="rId8"/>
    <p:sldId id="258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CC224-0342-4A4D-B5A5-551BC0E8B798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DF15-E616-4B1C-8AC5-5DB292EC5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CC224-0342-4A4D-B5A5-551BC0E8B798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DF15-E616-4B1C-8AC5-5DB292EC5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CC224-0342-4A4D-B5A5-551BC0E8B798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DF15-E616-4B1C-8AC5-5DB292EC5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CC224-0342-4A4D-B5A5-551BC0E8B798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DF15-E616-4B1C-8AC5-5DB292EC5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CC224-0342-4A4D-B5A5-551BC0E8B798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DF15-E616-4B1C-8AC5-5DB292EC5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CC224-0342-4A4D-B5A5-551BC0E8B798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DF15-E616-4B1C-8AC5-5DB292EC5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CC224-0342-4A4D-B5A5-551BC0E8B798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DF15-E616-4B1C-8AC5-5DB292EC5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CC224-0342-4A4D-B5A5-551BC0E8B798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DF15-E616-4B1C-8AC5-5DB292EC5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CC224-0342-4A4D-B5A5-551BC0E8B798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DF15-E616-4B1C-8AC5-5DB292EC5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CC224-0342-4A4D-B5A5-551BC0E8B798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DF15-E616-4B1C-8AC5-5DB292EC5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CC224-0342-4A4D-B5A5-551BC0E8B798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87DF15-E616-4B1C-8AC5-5DB292EC54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9CC224-0342-4A4D-B5A5-551BC0E8B798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87DF15-E616-4B1C-8AC5-5DB292EC54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92893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3200" b="0" dirty="0" smtClean="0">
                <a:solidFill>
                  <a:schemeClr val="tx1"/>
                </a:solidFill>
                <a:effectLst/>
              </a:rPr>
              <a:t>Государственное бюджетное общеобразовательное учреждение Ростовской области «Таганрогский педагогический лицей-интернат»</a:t>
            </a:r>
            <a:br>
              <a:rPr lang="ru-RU" sz="3200" b="0" dirty="0" smtClean="0">
                <a:solidFill>
                  <a:schemeClr val="tx1"/>
                </a:solidFill>
                <a:effectLst/>
              </a:rPr>
            </a:br>
            <a:r>
              <a:rPr lang="ru-RU" sz="32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b="0" dirty="0" smtClean="0">
                <a:solidFill>
                  <a:schemeClr val="tx1"/>
                </a:solidFill>
                <a:effectLst/>
              </a:rPr>
            </a:br>
            <a:r>
              <a:rPr lang="ru-RU" sz="2800" b="0" dirty="0" smtClean="0">
                <a:solidFill>
                  <a:schemeClr val="tx1"/>
                </a:solidFill>
                <a:effectLst/>
              </a:rPr>
              <a:t>Индивидуальная проектная 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работа  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Тема: «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История германского национального 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флага и гимна»</a:t>
            </a:r>
            <a:endParaRPr lang="ru-RU" sz="2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429264"/>
            <a:ext cx="7772400" cy="914400"/>
          </a:xfrm>
        </p:spPr>
        <p:txBody>
          <a:bodyPr>
            <a:normAutofit fontScale="77500" lnSpcReduction="20000"/>
          </a:bodyPr>
          <a:lstStyle/>
          <a:p>
            <a:r>
              <a:rPr lang="ru-RU" sz="2100" dirty="0" smtClean="0">
                <a:solidFill>
                  <a:schemeClr val="tx1"/>
                </a:solidFill>
              </a:rPr>
              <a:t>Автор работы: </a:t>
            </a:r>
            <a:r>
              <a:rPr lang="ru-RU" sz="2100" dirty="0" err="1" smtClean="0">
                <a:solidFill>
                  <a:schemeClr val="tx1"/>
                </a:solidFill>
              </a:rPr>
              <a:t>Ступак</a:t>
            </a:r>
            <a:r>
              <a:rPr lang="ru-RU" sz="2100" dirty="0" smtClean="0">
                <a:solidFill>
                  <a:schemeClr val="tx1"/>
                </a:solidFill>
              </a:rPr>
              <a:t> Дарья Александровна</a:t>
            </a:r>
          </a:p>
          <a:p>
            <a:r>
              <a:rPr lang="ru-RU" sz="2100" dirty="0" smtClean="0">
                <a:solidFill>
                  <a:schemeClr val="tx1"/>
                </a:solidFill>
              </a:rPr>
              <a:t>Обучающаяся 9 </a:t>
            </a:r>
            <a:r>
              <a:rPr lang="ru-RU" sz="2100" dirty="0" smtClean="0">
                <a:solidFill>
                  <a:schemeClr val="tx1"/>
                </a:solidFill>
              </a:rPr>
              <a:t>«В» класса</a:t>
            </a:r>
          </a:p>
          <a:p>
            <a:r>
              <a:rPr lang="ru-RU" sz="2100" dirty="0" smtClean="0">
                <a:solidFill>
                  <a:schemeClr val="tx1"/>
                </a:solidFill>
              </a:rPr>
              <a:t>Научный руководитель: </a:t>
            </a:r>
            <a:r>
              <a:rPr lang="ru-RU" sz="2100" dirty="0" err="1" smtClean="0">
                <a:solidFill>
                  <a:schemeClr val="tx1"/>
                </a:solidFill>
              </a:rPr>
              <a:t>Ромащенко</a:t>
            </a:r>
            <a:r>
              <a:rPr lang="ru-RU" sz="2100" dirty="0" smtClean="0">
                <a:solidFill>
                  <a:schemeClr val="tx1"/>
                </a:solidFill>
              </a:rPr>
              <a:t> Елена Владимировна, учитель истории, обществознания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b="1" i="1" dirty="0" smtClean="0"/>
              <a:t>АКУАЛЬНОСТЬ ПРОЕКТА: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5000" dirty="0" smtClean="0"/>
              <a:t>В начале XIX века в центре Европы было 39 независимых немецких государств: кроме Австро-Венгерской империи, сюда входили пять королевств, владения одного курфюрста, 7 великих и 10 просто герцогств, а также 11 княжеств и 4 свободных города. У них не было общего главы или управляющего органа, и, конечно, не было единых вооруженных сил. Тем не мене уже в 70-е годы на карте Европы появилось самостоятельное и сильное, политически значимое государство – Германская империя. Раздробленная Германия сумела за несколько десятилетий превратиться в одну из ведущих держав мира. </a:t>
            </a:r>
          </a:p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sz="1000" dirty="0" smtClean="0"/>
              <a:t> </a:t>
            </a:r>
            <a:endParaRPr lang="ru-RU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5534998"/>
          </a:xfrm>
        </p:spPr>
        <p:txBody>
          <a:bodyPr>
            <a:normAutofit/>
          </a:bodyPr>
          <a:lstStyle/>
          <a:p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endParaRPr lang="ru-RU" b="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i="1" dirty="0" smtClean="0"/>
          </a:p>
          <a:p>
            <a:pPr algn="ctr">
              <a:buNone/>
            </a:pPr>
            <a:r>
              <a:rPr lang="ru-RU" sz="2400" b="1" i="1" dirty="0" smtClean="0"/>
              <a:t>Цель </a:t>
            </a:r>
            <a:r>
              <a:rPr lang="ru-RU" sz="2400" b="1" i="1" dirty="0" smtClean="0"/>
              <a:t>проекта:</a:t>
            </a:r>
          </a:p>
          <a:p>
            <a:pPr algn="ctr">
              <a:buNone/>
            </a:pPr>
            <a:r>
              <a:rPr lang="ru-RU" sz="2400" dirty="0" smtClean="0"/>
              <a:t>Выяснить, в чем</a:t>
            </a:r>
            <a:r>
              <a:rPr lang="ru-RU" sz="2400" b="1" dirty="0" smtClean="0"/>
              <a:t> </a:t>
            </a:r>
            <a:r>
              <a:rPr lang="ru-RU" sz="2400" dirty="0" smtClean="0"/>
              <a:t>состояла</a:t>
            </a:r>
            <a:r>
              <a:rPr lang="ru-RU" sz="2400" b="1" dirty="0" smtClean="0"/>
              <a:t> </a:t>
            </a:r>
            <a:r>
              <a:rPr lang="ru-RU" sz="2400" dirty="0" smtClean="0"/>
              <a:t>значимость флага для процесса национального объединения Германии.</a:t>
            </a:r>
          </a:p>
          <a:p>
            <a:pPr algn="ctr">
              <a:buNone/>
            </a:pPr>
            <a:r>
              <a:rPr lang="ru-RU" sz="2400" b="1" i="1" dirty="0" smtClean="0"/>
              <a:t>Задачи проекта</a:t>
            </a:r>
          </a:p>
          <a:p>
            <a:pPr lvl="0"/>
            <a:r>
              <a:rPr lang="ru-RU" sz="2000" dirty="0" smtClean="0"/>
              <a:t>Определить</a:t>
            </a:r>
            <a:r>
              <a:rPr lang="ru-RU" sz="2000" dirty="0"/>
              <a:t>, с чего начинался процесс национального объединения германских народов Европы; </a:t>
            </a:r>
            <a:endParaRPr lang="ru-RU" sz="2000" dirty="0" smtClean="0"/>
          </a:p>
          <a:p>
            <a:r>
              <a:rPr lang="ru-RU" sz="2000" dirty="0"/>
              <a:t>Получить представление о двух путях объединения- прусском и австрийском</a:t>
            </a:r>
          </a:p>
          <a:p>
            <a:pPr lvl="0"/>
            <a:r>
              <a:rPr lang="ru-RU" sz="2000" dirty="0"/>
              <a:t>Установить основные этапы происхождении германского флага </a:t>
            </a:r>
          </a:p>
          <a:p>
            <a:pPr lvl="0"/>
            <a:r>
              <a:rPr lang="ru-RU" sz="2000" dirty="0"/>
              <a:t>Выяснить, как флаг связан с гимном и становлением этой страны</a:t>
            </a:r>
          </a:p>
          <a:p>
            <a:pPr lvl="0"/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806440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sz="2600" b="1" i="1" dirty="0" smtClean="0"/>
          </a:p>
          <a:p>
            <a:pPr algn="ctr">
              <a:buNone/>
            </a:pPr>
            <a:r>
              <a:rPr lang="ru-RU" sz="2600" b="1" i="1" dirty="0" smtClean="0"/>
              <a:t>Объект </a:t>
            </a:r>
            <a:r>
              <a:rPr lang="ru-RU" sz="2600" b="1" i="1" dirty="0" smtClean="0"/>
              <a:t>исследования:</a:t>
            </a:r>
          </a:p>
          <a:p>
            <a:pPr algn="ctr">
              <a:buNone/>
            </a:pPr>
            <a:r>
              <a:rPr lang="ru-RU" sz="2600" dirty="0" smtClean="0"/>
              <a:t>Германский флаг и гимн</a:t>
            </a:r>
            <a:endParaRPr lang="ru-RU" sz="2600" dirty="0" smtClean="0"/>
          </a:p>
          <a:p>
            <a:pPr algn="ctr">
              <a:buNone/>
            </a:pPr>
            <a:r>
              <a:rPr lang="ru-RU" sz="2600" b="1" i="1" dirty="0" smtClean="0"/>
              <a:t>Предмет исследования:</a:t>
            </a:r>
          </a:p>
          <a:p>
            <a:pPr algn="ctr">
              <a:buNone/>
            </a:pPr>
            <a:r>
              <a:rPr lang="ru-RU" sz="2600" dirty="0" smtClean="0"/>
              <a:t>Влияние символики на процесс становления германской </a:t>
            </a:r>
            <a:r>
              <a:rPr lang="ru-RU" sz="2600" dirty="0" smtClean="0"/>
              <a:t>нации</a:t>
            </a:r>
          </a:p>
          <a:p>
            <a:pPr algn="ctr">
              <a:buNone/>
            </a:pPr>
            <a:r>
              <a:rPr lang="ru-RU" b="1" i="1" dirty="0"/>
              <a:t>Гипотеза:</a:t>
            </a:r>
          </a:p>
          <a:p>
            <a:pPr algn="ctr">
              <a:buNone/>
            </a:pPr>
            <a:r>
              <a:rPr lang="ru-RU" dirty="0" smtClean="0"/>
              <a:t>Появление национальных флага и гимна </a:t>
            </a:r>
            <a:endParaRPr lang="ru-RU" dirty="0"/>
          </a:p>
          <a:p>
            <a:pPr algn="ctr">
              <a:buNone/>
            </a:pPr>
            <a:r>
              <a:rPr lang="ru-RU" dirty="0" smtClean="0"/>
              <a:t>говорит о завершении процесса формирования нации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2000240"/>
            <a:ext cx="3400420" cy="1463032"/>
          </a:xfrm>
        </p:spPr>
        <p:txBody>
          <a:bodyPr>
            <a:normAutofit/>
          </a:bodyPr>
          <a:lstStyle/>
          <a:p>
            <a:r>
              <a:rPr lang="ru-RU" sz="1800" b="0" dirty="0" smtClean="0">
                <a:solidFill>
                  <a:schemeClr val="tx1"/>
                </a:solidFill>
                <a:effectLst/>
              </a:rPr>
              <a:t>             Униформа </a:t>
            </a:r>
            <a:r>
              <a:rPr lang="ru-RU" sz="1800" b="0" dirty="0" smtClean="0">
                <a:solidFill>
                  <a:schemeClr val="tx1"/>
                </a:solidFill>
                <a:effectLst/>
              </a:rPr>
              <a:t>добровольческого корпуса </a:t>
            </a:r>
            <a:r>
              <a:rPr lang="ru-RU" sz="1800" b="0" dirty="0" smtClean="0">
                <a:solidFill>
                  <a:schemeClr val="tx1"/>
                </a:solidFill>
                <a:effectLst/>
              </a:rPr>
              <a:t>    майора </a:t>
            </a:r>
            <a:r>
              <a:rPr lang="ru-RU" sz="1800" b="0" dirty="0" smtClean="0">
                <a:solidFill>
                  <a:schemeClr val="tx1"/>
                </a:solidFill>
                <a:effectLst/>
              </a:rPr>
              <a:t>барона  </a:t>
            </a:r>
            <a:r>
              <a:rPr lang="ru-RU" sz="1800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</a:rPr>
              <a:t>Адольфа </a:t>
            </a:r>
            <a:r>
              <a:rPr lang="ru-RU" sz="1800" b="0" dirty="0" smtClean="0">
                <a:solidFill>
                  <a:schemeClr val="tx1"/>
                </a:solidFill>
                <a:effectLst/>
              </a:rPr>
              <a:t>фон </a:t>
            </a:r>
            <a:r>
              <a:rPr lang="ru-RU" sz="1800" b="0" dirty="0" err="1" smtClean="0">
                <a:solidFill>
                  <a:schemeClr val="tx1"/>
                </a:solidFill>
                <a:effectLst/>
              </a:rPr>
              <a:t>Лютцова</a:t>
            </a:r>
            <a:r>
              <a:rPr lang="ru-RU" sz="1800" b="0" dirty="0" smtClean="0">
                <a:solidFill>
                  <a:schemeClr val="tx1"/>
                </a:solidFill>
                <a:effectLst/>
              </a:rPr>
              <a:t> </a:t>
            </a:r>
            <a:endParaRPr lang="ru-RU" sz="1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96982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Появление трех основных цветов Германии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Picture 2" descr="C:\Users\User\Desktop\M36_British_Free_Corps_Tunic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71472" y="1643050"/>
            <a:ext cx="4602392" cy="418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400948" cy="3643338"/>
          </a:xfrm>
        </p:spPr>
        <p:txBody>
          <a:bodyPr>
            <a:noAutofit/>
          </a:bodyPr>
          <a:lstStyle/>
          <a:p>
            <a:r>
              <a:rPr lang="ru-RU" sz="1800" b="0" dirty="0" smtClean="0">
                <a:solidFill>
                  <a:schemeClr val="tx1"/>
                </a:solidFill>
                <a:effectLst/>
              </a:rPr>
              <a:t>Впервые флаг этих цветов появился в 1832 году на празднике города </a:t>
            </a:r>
            <a:r>
              <a:rPr lang="ru-RU" sz="1800" b="0" dirty="0" err="1" smtClean="0">
                <a:solidFill>
                  <a:schemeClr val="tx1"/>
                </a:solidFill>
                <a:effectLst/>
              </a:rPr>
              <a:t>Нойштадт-ан-дер-хаардт</a:t>
            </a:r>
            <a:r>
              <a:rPr lang="ru-RU" sz="1800" b="0" dirty="0" smtClean="0">
                <a:solidFill>
                  <a:schemeClr val="tx1"/>
                </a:solidFill>
                <a:effectLst/>
              </a:rPr>
              <a:t>, причем он состоял из трех горизонтальных полос –желтой, черной и красной,  что соответствовало правилам  австрийской геральдике в части отображения цветов герба на флагах.  Один из сохранившихся знаков был сшит </a:t>
            </a:r>
            <a:r>
              <a:rPr lang="ru-RU" sz="1800" b="0" dirty="0" err="1" smtClean="0">
                <a:solidFill>
                  <a:schemeClr val="tx1"/>
                </a:solidFill>
                <a:effectLst/>
              </a:rPr>
              <a:t>Йоганом</a:t>
            </a:r>
            <a:r>
              <a:rPr lang="ru-RU" sz="1800" b="0" dirty="0" smtClean="0">
                <a:solidFill>
                  <a:schemeClr val="tx1"/>
                </a:solidFill>
                <a:effectLst/>
              </a:rPr>
              <a:t> Филиппом и на средней красной полосе имеет надпись «Возрождение Германии». 9 марта 1848 года во Франкфурте-на-Майне был принят черно-красно-золотой флаг германского союза.</a:t>
            </a:r>
            <a:br>
              <a:rPr lang="ru-RU" sz="1800" b="0" dirty="0" smtClean="0">
                <a:solidFill>
                  <a:schemeClr val="tx1"/>
                </a:solidFill>
                <a:effectLst/>
              </a:rPr>
            </a:br>
            <a:endParaRPr lang="ru-RU" sz="1800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6" name="Picture 2" descr="C:\Users\User\Desktop\germanij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928926" y="3571876"/>
            <a:ext cx="4095750" cy="247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929198"/>
            <a:ext cx="7715304" cy="1051560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tx1"/>
                </a:solidFill>
                <a:effectLst/>
              </a:rPr>
              <a:t>Композитор Йозеф Гайдн </a:t>
            </a:r>
            <a:endParaRPr lang="ru-RU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Содержимое 3" descr="http://www.partner-inform.de/archiv/bilder/150/b4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642918"/>
            <a:ext cx="3477437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00034" y="500042"/>
            <a:ext cx="42862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1428736"/>
            <a:ext cx="4286280" cy="4143404"/>
          </a:xfrm>
        </p:spPr>
        <p:txBody>
          <a:bodyPr>
            <a:noAutofit/>
          </a:bodyPr>
          <a:lstStyle/>
          <a:p>
            <a:r>
              <a:rPr lang="ru-RU" sz="1800" b="0" dirty="0" smtClean="0">
                <a:solidFill>
                  <a:schemeClr val="tx1"/>
                </a:solidFill>
                <a:effectLst/>
                <a:latin typeface="+mn-lt"/>
              </a:rPr>
              <a:t>Находясь в очередном отпуске на Гельголанде в августе 1841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+mn-lt"/>
              </a:rPr>
              <a:t>года,</a:t>
            </a:r>
            <a:r>
              <a:rPr lang="ru-RU" sz="1800" b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+mn-lt"/>
              </a:rPr>
              <a:t>профессор литературы Август Генрих Гофман фон Фаллерслебен, сочинил стихи, названные им «Песня немцев». Через несколько дней патриот-профессор продал стихи гамбургскому издателю Кампе за 4 золотых луидора. Уже 4 сентября песня была опубликована в Гамбурге, а еще через месяц, 5 октября, впервые исполнена, опять-таки в нашем городе, во время торжественной встречи другого профессора-либерала — Велкера.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1800" b="0" dirty="0"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5" name="Содержимое 4" descr="604976_rukopis-stih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571480"/>
            <a:ext cx="3059676" cy="492922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5534998"/>
          </a:xfrm>
        </p:spPr>
        <p:txBody>
          <a:bodyPr>
            <a:normAutofit/>
          </a:bodyPr>
          <a:lstStyle/>
          <a:p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endParaRPr lang="ru-RU" b="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132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/>
              <a:t>Заключение</a:t>
            </a:r>
          </a:p>
          <a:p>
            <a:pPr algn="ctr">
              <a:buNone/>
            </a:pPr>
            <a:endParaRPr lang="ru-RU" sz="2400" b="1" i="1" dirty="0" smtClean="0"/>
          </a:p>
          <a:p>
            <a:pPr algn="ctr">
              <a:buNone/>
            </a:pPr>
            <a:r>
              <a:rPr lang="ru-RU" sz="2400" dirty="0"/>
              <a:t>При подготовке этой исследовательской работы я изучила </a:t>
            </a:r>
            <a:r>
              <a:rPr lang="ru-RU" sz="2400" dirty="0" smtClean="0"/>
              <a:t>большое количество литературы </a:t>
            </a:r>
            <a:r>
              <a:rPr lang="ru-RU" sz="2400" dirty="0"/>
              <a:t>о формировании </a:t>
            </a:r>
            <a:r>
              <a:rPr lang="ru-RU" sz="2400" dirty="0" smtClean="0"/>
              <a:t>германской </a:t>
            </a:r>
            <a:r>
              <a:rPr lang="ru-RU" sz="2400" dirty="0"/>
              <a:t>нации и ее национальных символах. Я узнала много интересного об этой стране и </a:t>
            </a:r>
            <a:r>
              <a:rPr lang="ru-RU" sz="2400" dirty="0" smtClean="0"/>
              <a:t>ее истории в </a:t>
            </a:r>
            <a:r>
              <a:rPr lang="en-US" sz="2400" dirty="0" smtClean="0"/>
              <a:t>XVIII-XIX</a:t>
            </a:r>
            <a:r>
              <a:rPr lang="ru-RU" sz="2400" dirty="0" smtClean="0"/>
              <a:t> веках, </a:t>
            </a:r>
            <a:r>
              <a:rPr lang="ru-RU" sz="2400" dirty="0"/>
              <a:t>познакомилась </a:t>
            </a:r>
            <a:r>
              <a:rPr lang="ru-RU" sz="2400" dirty="0" smtClean="0"/>
              <a:t>с национальными </a:t>
            </a:r>
            <a:r>
              <a:rPr lang="ru-RU" sz="2400" dirty="0"/>
              <a:t>символами Германии</a:t>
            </a:r>
            <a:r>
              <a:rPr lang="ru-RU" sz="2400" dirty="0" smtClean="0"/>
              <a:t>.</a:t>
            </a:r>
          </a:p>
          <a:p>
            <a:pPr algn="ctr">
              <a:buNone/>
            </a:pPr>
            <a:r>
              <a:rPr lang="ru-RU" sz="2400" dirty="0"/>
              <a:t>Также данная работа помогла мне сформировать мое личное мнение о </a:t>
            </a:r>
            <a:r>
              <a:rPr lang="ru-RU" sz="2400" dirty="0" smtClean="0"/>
              <a:t>процессе национального самоопределения немецкого народа. </a:t>
            </a:r>
            <a:endParaRPr lang="ru-RU" sz="2400" dirty="0"/>
          </a:p>
          <a:p>
            <a:pPr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9076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400</TotalTime>
  <Words>443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Verdana</vt:lpstr>
      <vt:lpstr>Wingdings 2</vt:lpstr>
      <vt:lpstr>Аспект</vt:lpstr>
      <vt:lpstr>Государственное бюджетное общеобразовательное учреждение Ростовской области «Таганрогский педагогический лицей-интернат»  Индивидуальная проектная работа  Тема: «История германского национального флага и гимна»</vt:lpstr>
      <vt:lpstr>Презентация PowerPoint</vt:lpstr>
      <vt:lpstr> </vt:lpstr>
      <vt:lpstr>Презентация PowerPoint</vt:lpstr>
      <vt:lpstr>             Униформа добровольческого корпуса     майора барона   Адольфа фон Лютцова </vt:lpstr>
      <vt:lpstr>Впервые флаг этих цветов появился в 1832 году на празднике города Нойштадт-ан-дер-хаардт, причем он состоял из трех горизонтальных полос –желтой, черной и красной,  что соответствовало правилам  австрийской геральдике в части отображения цветов герба на флагах.  Один из сохранившихся знаков был сшит Йоганом Филиппом и на средней красной полосе имеет надпись «Возрождение Германии». 9 марта 1848 года во Франкфурте-на-Майне был принят черно-красно-золотой флаг германского союза. </vt:lpstr>
      <vt:lpstr>Композитор Йозеф Гайдн </vt:lpstr>
      <vt:lpstr>Находясь в очередном отпуске на Гельголанде в августе 1841 года, профессор литературы Август Генрих Гофман фон Фаллерслебен, сочинил стихи, названные им «Песня немцев». Через несколько дней патриот-профессор продал стихи гамбургскому издателю Кампе за 4 золотых луидора. Уже 4 сентября песня была опубликована в Гамбурге, а еще через месяц, 5 октября, впервые исполнена, опять-таки в нашем городе, во время торжественной встречи другого профессора-либерала — Велкера. </vt:lpstr>
      <vt:lpstr> </vt:lpstr>
    </vt:vector>
  </TitlesOfParts>
  <Company>Retired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RWT</dc:creator>
  <cp:lastModifiedBy>Мама Лёля</cp:lastModifiedBy>
  <cp:revision>34</cp:revision>
  <dcterms:created xsi:type="dcterms:W3CDTF">2020-03-06T18:33:59Z</dcterms:created>
  <dcterms:modified xsi:type="dcterms:W3CDTF">2020-05-09T12:21:47Z</dcterms:modified>
</cp:coreProperties>
</file>