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72" r:id="rId2"/>
    <p:sldId id="256" r:id="rId3"/>
    <p:sldId id="257" r:id="rId4"/>
    <p:sldId id="280" r:id="rId5"/>
    <p:sldId id="258" r:id="rId6"/>
    <p:sldId id="273" r:id="rId7"/>
    <p:sldId id="259" r:id="rId8"/>
    <p:sldId id="276" r:id="rId9"/>
    <p:sldId id="263" r:id="rId10"/>
    <p:sldId id="267" r:id="rId11"/>
    <p:sldId id="278" r:id="rId12"/>
    <p:sldId id="268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7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Среди</a:t>
            </a:r>
            <a:r>
              <a:rPr lang="ru-RU" baseline="0" dirty="0" smtClean="0"/>
              <a:t> учащихся ГБОУ РО 8-х классов </a:t>
            </a:r>
          </a:p>
          <a:p>
            <a:pPr>
              <a:defRPr/>
            </a:pPr>
            <a:r>
              <a:rPr lang="ru-RU" baseline="0" dirty="0" smtClean="0"/>
              <a:t>приняли участие в опросе </a:t>
            </a:r>
          </a:p>
          <a:p>
            <a:pPr>
              <a:defRPr/>
            </a:pPr>
            <a:r>
              <a:rPr lang="ru-RU" baseline="0" dirty="0" smtClean="0"/>
              <a:t>15 девочек</a:t>
            </a:r>
            <a:endParaRPr lang="ru-RU" dirty="0"/>
          </a:p>
        </c:rich>
      </c:tx>
      <c:layout>
        <c:manualLayout>
          <c:xMode val="edge"/>
          <c:yMode val="edge"/>
          <c:x val="0.1281558034412365"/>
          <c:y val="2.9629629629629669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Девочки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Пробовали курить</c:v>
                </c:pt>
                <c:pt idx="1">
                  <c:v>Курят</c:v>
                </c:pt>
                <c:pt idx="2">
                  <c:v>Курят родители</c:v>
                </c:pt>
                <c:pt idx="3">
                  <c:v>Вредит ли курение обществу в целом</c:v>
                </c:pt>
                <c:pt idx="4">
                  <c:v>Помогает ли курение отвлечься от проблем</c:v>
                </c:pt>
                <c:pt idx="5">
                  <c:v>Достаточно ли информации о вреде курения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</c:v>
                </c:pt>
                <c:pt idx="1">
                  <c:v>5</c:v>
                </c:pt>
                <c:pt idx="2">
                  <c:v>7</c:v>
                </c:pt>
                <c:pt idx="3">
                  <c:v>15</c:v>
                </c:pt>
                <c:pt idx="4">
                  <c:v>7</c:v>
                </c:pt>
                <c:pt idx="5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Среди учащихся ГБОУ РО </a:t>
            </a:r>
            <a:r>
              <a:rPr lang="ru-RU" dirty="0" smtClean="0"/>
              <a:t>8-х классов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приняли </a:t>
            </a:r>
            <a:r>
              <a:rPr lang="ru-RU" dirty="0" smtClean="0"/>
              <a:t>участие в опросе </a:t>
            </a:r>
          </a:p>
          <a:p>
            <a:pPr>
              <a:defRPr/>
            </a:pPr>
            <a:r>
              <a:rPr lang="ru-RU" dirty="0" smtClean="0"/>
              <a:t>14</a:t>
            </a:r>
            <a:r>
              <a:rPr lang="ru-RU" baseline="0" dirty="0" smtClean="0"/>
              <a:t> мальчиков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Среди учащихся ГБОУ РО 8-ых классов приняли участие 14 мальчиков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Пробовали курить</c:v>
                </c:pt>
                <c:pt idx="1">
                  <c:v>Курят</c:v>
                </c:pt>
                <c:pt idx="2">
                  <c:v>Курят родители</c:v>
                </c:pt>
                <c:pt idx="3">
                  <c:v>Вредит ли курение обществу в целом</c:v>
                </c:pt>
                <c:pt idx="4">
                  <c:v>Помогает ли курение отвлечься от проблем</c:v>
                </c:pt>
                <c:pt idx="5">
                  <c:v>Достаточно ли информации о вреде курения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10</c:v>
                </c:pt>
                <c:pt idx="4">
                  <c:v>3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Среди учащихся ГБОУ РО </a:t>
            </a:r>
            <a:r>
              <a:rPr lang="ru-RU" dirty="0" smtClean="0"/>
              <a:t>9-х классов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приняли </a:t>
            </a:r>
            <a:r>
              <a:rPr lang="ru-RU" dirty="0" smtClean="0"/>
              <a:t>участие в опросе </a:t>
            </a:r>
          </a:p>
          <a:p>
            <a:pPr>
              <a:defRPr/>
            </a:pPr>
            <a:r>
              <a:rPr lang="ru-RU" dirty="0" smtClean="0"/>
              <a:t>25 девочек</a:t>
            </a:r>
            <a:endParaRPr lang="ru-RU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Среди учащихся ГБОУ РО 8-ых классов приняли участие 25 девочек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Пробровали курить</c:v>
                </c:pt>
                <c:pt idx="1">
                  <c:v>Курят</c:v>
                </c:pt>
                <c:pt idx="2">
                  <c:v>Курят родители</c:v>
                </c:pt>
                <c:pt idx="3">
                  <c:v>Вредит ли курение обществу в целом</c:v>
                </c:pt>
                <c:pt idx="4">
                  <c:v>Помогает ли курение отвлечься от  проблем</c:v>
                </c:pt>
                <c:pt idx="5">
                  <c:v>Достаточно ли информации о вреде курения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</c:v>
                </c:pt>
                <c:pt idx="1">
                  <c:v>5</c:v>
                </c:pt>
                <c:pt idx="2">
                  <c:v>12</c:v>
                </c:pt>
                <c:pt idx="3">
                  <c:v>23</c:v>
                </c:pt>
                <c:pt idx="4">
                  <c:v>5</c:v>
                </c:pt>
                <c:pt idx="5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Среди учащихся ГБОУ РО </a:t>
            </a:r>
            <a:r>
              <a:rPr lang="ru-RU" dirty="0" smtClean="0"/>
              <a:t>9-х классов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приняли </a:t>
            </a:r>
            <a:r>
              <a:rPr lang="ru-RU" dirty="0" smtClean="0"/>
              <a:t>участие в опросе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14 мальчиков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Среди учащихся ГБОУ РО 9-ых классов приняли участие 14 мальчиков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Пробовали курить</c:v>
                </c:pt>
                <c:pt idx="1">
                  <c:v>Курят</c:v>
                </c:pt>
                <c:pt idx="2">
                  <c:v>Курят родители</c:v>
                </c:pt>
                <c:pt idx="3">
                  <c:v>Вредит ли курение обществу в целом</c:v>
                </c:pt>
                <c:pt idx="4">
                  <c:v>Помогает ли курение отвлечься от проблем</c:v>
                </c:pt>
                <c:pt idx="5">
                  <c:v>Достаточно ли информации о вреде курения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12</c:v>
                </c:pt>
                <c:pt idx="4">
                  <c:v>7</c:v>
                </c:pt>
                <c:pt idx="5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Среди учащихся ГБОУ РО </a:t>
            </a:r>
            <a:r>
              <a:rPr lang="ru-RU" dirty="0" smtClean="0"/>
              <a:t>10-х классов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приняли </a:t>
            </a:r>
            <a:r>
              <a:rPr lang="ru-RU" dirty="0" smtClean="0"/>
              <a:t>участие в опросе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28 девочек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Среди учащихся ГБОУ РО 10-ых классов приняли участие 28 девочек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Пробовали курить</c:v>
                </c:pt>
                <c:pt idx="1">
                  <c:v>Курят</c:v>
                </c:pt>
                <c:pt idx="2">
                  <c:v>Курят родители</c:v>
                </c:pt>
                <c:pt idx="3">
                  <c:v>Вредит ли курение обществу в целом</c:v>
                </c:pt>
                <c:pt idx="4">
                  <c:v>Помогает ли курение отвлечься от проблем</c:v>
                </c:pt>
                <c:pt idx="5">
                  <c:v>Достаточно ли информации о вреде курения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</c:v>
                </c:pt>
                <c:pt idx="1">
                  <c:v>6</c:v>
                </c:pt>
                <c:pt idx="2">
                  <c:v>8</c:v>
                </c:pt>
                <c:pt idx="3">
                  <c:v>25</c:v>
                </c:pt>
                <c:pt idx="4">
                  <c:v>6</c:v>
                </c:pt>
                <c:pt idx="5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Среди учащихся ГБОУ РО </a:t>
            </a:r>
            <a:r>
              <a:rPr lang="ru-RU" dirty="0" smtClean="0"/>
              <a:t>10-х классов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приняли </a:t>
            </a:r>
            <a:r>
              <a:rPr lang="ru-RU" dirty="0" smtClean="0"/>
              <a:t>участие в опросе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17 мальчиков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Среди учащихся ГБОУ РО 8-ых классов приняли участие 17 мальчиков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Пробовали курить</c:v>
                </c:pt>
                <c:pt idx="1">
                  <c:v>Курят</c:v>
                </c:pt>
                <c:pt idx="2">
                  <c:v>Курят родители</c:v>
                </c:pt>
                <c:pt idx="3">
                  <c:v>Вредит ли курение обществу в целом</c:v>
                </c:pt>
                <c:pt idx="4">
                  <c:v>Помогает ли курение отвлечься от проблем</c:v>
                </c:pt>
                <c:pt idx="5">
                  <c:v>Достаточно ли информации о вреде курения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</c:v>
                </c:pt>
                <c:pt idx="1">
                  <c:v>6</c:v>
                </c:pt>
                <c:pt idx="2">
                  <c:v>5</c:v>
                </c:pt>
                <c:pt idx="3">
                  <c:v>16</c:v>
                </c:pt>
                <c:pt idx="4">
                  <c:v>4</c:v>
                </c:pt>
                <c:pt idx="5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Среди учащихся ГБОУ РО </a:t>
            </a:r>
            <a:r>
              <a:rPr lang="ru-RU" dirty="0" smtClean="0"/>
              <a:t>11-х классов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приняли </a:t>
            </a:r>
            <a:r>
              <a:rPr lang="ru-RU" dirty="0" smtClean="0"/>
              <a:t>участие в опросе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12 девочек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Среди учащихся ГБОУ РО 11-ых классов приняли участие 12 девочек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Пробовали курить</c:v>
                </c:pt>
                <c:pt idx="1">
                  <c:v>Курят</c:v>
                </c:pt>
                <c:pt idx="2">
                  <c:v>Курят родители</c:v>
                </c:pt>
                <c:pt idx="3">
                  <c:v>Вредит ли курение обществу в целом</c:v>
                </c:pt>
                <c:pt idx="4">
                  <c:v>Помогает ли курение отвлечься от проблем</c:v>
                </c:pt>
                <c:pt idx="5">
                  <c:v>Достаточно ли информации о вреде курения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</c:v>
                </c:pt>
                <c:pt idx="1">
                  <c:v>5</c:v>
                </c:pt>
                <c:pt idx="2">
                  <c:v>5</c:v>
                </c:pt>
                <c:pt idx="3">
                  <c:v>8</c:v>
                </c:pt>
                <c:pt idx="4">
                  <c:v>3</c:v>
                </c:pt>
                <c:pt idx="5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Среди учащихся ГБОУ РО </a:t>
            </a:r>
            <a:r>
              <a:rPr lang="ru-RU" dirty="0" smtClean="0"/>
              <a:t>11-х классов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приняли </a:t>
            </a:r>
            <a:r>
              <a:rPr lang="ru-RU" dirty="0" smtClean="0"/>
              <a:t>участие в опросе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15 мальчиков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Среди учащихся ГБОУ РО 11-ых классов приняли участие 15 мальчиков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Пробовали курить</c:v>
                </c:pt>
                <c:pt idx="1">
                  <c:v>Курят</c:v>
                </c:pt>
                <c:pt idx="2">
                  <c:v>Курят родители</c:v>
                </c:pt>
                <c:pt idx="3">
                  <c:v>Вредит ли курение обществу в целом</c:v>
                </c:pt>
                <c:pt idx="4">
                  <c:v>Помогает ли курение отвлечься от проблем</c:v>
                </c:pt>
                <c:pt idx="5">
                  <c:v>Достаточно ли информации о вреде курения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</c:v>
                </c:pt>
                <c:pt idx="1">
                  <c:v>7</c:v>
                </c:pt>
                <c:pt idx="2">
                  <c:v>6</c:v>
                </c:pt>
                <c:pt idx="3">
                  <c:v>13</c:v>
                </c:pt>
                <c:pt idx="4">
                  <c:v>7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34889-5361-4179-8320-1750DDED12E9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17C6A-8E30-4847-A30F-ED3979F707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94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AB24-7581-4E44-8EDE-56DB9F29FDD4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EE63-0691-4657-BB59-F39CAF4931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AB24-7581-4E44-8EDE-56DB9F29FDD4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EE63-0691-4657-BB59-F39CAF493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AB24-7581-4E44-8EDE-56DB9F29FDD4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EE63-0691-4657-BB59-F39CAF493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CEFD-85EB-4894-9769-F9E90AEE0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AB24-7581-4E44-8EDE-56DB9F29FDD4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EE63-0691-4657-BB59-F39CAF493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AB24-7581-4E44-8EDE-56DB9F29FDD4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43AEE63-0691-4657-BB59-F39CAF493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AB24-7581-4E44-8EDE-56DB9F29FDD4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EE63-0691-4657-BB59-F39CAF493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AB24-7581-4E44-8EDE-56DB9F29FDD4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EE63-0691-4657-BB59-F39CAF493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AB24-7581-4E44-8EDE-56DB9F29FDD4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EE63-0691-4657-BB59-F39CAF493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AB24-7581-4E44-8EDE-56DB9F29FDD4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EE63-0691-4657-BB59-F39CAF493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AB24-7581-4E44-8EDE-56DB9F29FDD4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EE63-0691-4657-BB59-F39CAF493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AB24-7581-4E44-8EDE-56DB9F29FDD4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EE63-0691-4657-BB59-F39CAF493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D4AB24-7581-4E44-8EDE-56DB9F29FDD4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3AEE63-0691-4657-BB59-F39CAF493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«Курение – это забава для дураков».</a:t>
            </a:r>
            <a:endParaRPr lang="ru-RU" dirty="0">
              <a:solidFill>
                <a:schemeClr val="bg1"/>
              </a:solidFill>
              <a:effectLst/>
            </a:endParaRPr>
          </a:p>
        </p:txBody>
      </p:sp>
      <p:pic>
        <p:nvPicPr>
          <p:cNvPr id="2560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0606" y="1600200"/>
            <a:ext cx="7062788" cy="4708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bg1"/>
                </a:solidFill>
                <a:effectLst/>
              </a:rPr>
              <a:t>Почему же подростки начинают курить?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Печальные цифры статистики свидетельствуют о том, что </a:t>
            </a:r>
            <a:r>
              <a:rPr lang="ru-RU" sz="1800" b="1" dirty="0" smtClean="0">
                <a:solidFill>
                  <a:schemeClr val="bg1"/>
                </a:solidFill>
              </a:rPr>
              <a:t>77% </a:t>
            </a:r>
            <a:r>
              <a:rPr lang="ru-RU" sz="1800" dirty="0" smtClean="0">
                <a:solidFill>
                  <a:schemeClr val="bg1"/>
                </a:solidFill>
              </a:rPr>
              <a:t>школьников уже являются </a:t>
            </a:r>
            <a:r>
              <a:rPr lang="ru-RU" sz="1800" b="1" dirty="0" smtClean="0">
                <a:solidFill>
                  <a:schemeClr val="bg1"/>
                </a:solidFill>
              </a:rPr>
              <a:t>заложниками</a:t>
            </a:r>
            <a:r>
              <a:rPr lang="ru-RU" sz="1800" dirty="0" smtClean="0">
                <a:solidFill>
                  <a:schemeClr val="bg1"/>
                </a:solidFill>
              </a:rPr>
              <a:t> курения.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Вдыхая с раннего возраста табачный дым, подросток становится заложником пассивного курения.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Почему </a:t>
            </a:r>
            <a:r>
              <a:rPr lang="ru-RU" sz="1800" dirty="0" smtClean="0">
                <a:solidFill>
                  <a:schemeClr val="bg1"/>
                </a:solidFill>
              </a:rPr>
              <a:t>«в один прекрасный день» он вдруг решает поджечь траву у себя во рту</a:t>
            </a:r>
            <a:r>
              <a:rPr lang="ru-RU" sz="1800" b="1" dirty="0" smtClean="0">
                <a:solidFill>
                  <a:schemeClr val="bg1"/>
                </a:solidFill>
              </a:rPr>
              <a:t>?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С помощью социологических исследований были выявлены следующие причины.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Во-первых, возникает желание быть похожим на взрослых.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Опасные последствия курения в молодости не пугают, молодые люди уверены в своём бессмертии.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Много зависит от людей, которые окружают: они либо курят, либо нет.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И тогда молодой человек под их влиянием либо курит, либо нет.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10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b="0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К сведению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</a:rPr>
              <a:t>Большинство курильщиков любят приводить примеры такого типа: «Вот мой дедушка дымил как паровоз и дожил до 80 лет, а дядя Петя не пил, не курил, а до 50 не дотянул». Это глупейший вид самовнушения! Да, в жизни всё бывает. Но, во-первых, если бы ваш дедуля не курил, то прожил бы и все 100. Во-вторых, любое событие в этой жизни имеет некоторую вероятность, и эта вероятность зависит от кучи факторов. Вероятность заболевания раком лёгких растёт с каждой выкуренной сигаретой!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70916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0000"/>
                </a:solidFill>
                <a:latin typeface="PT Sans"/>
              </a:rPr>
              <a:t>Результаты исследования отношения к курению среди </a:t>
            </a:r>
            <a:r>
              <a:rPr lang="ru-RU" dirty="0" smtClean="0">
                <a:solidFill>
                  <a:srgbClr val="000000"/>
                </a:solidFill>
                <a:latin typeface="PT Sans"/>
              </a:rPr>
              <a:t>учащихся</a:t>
            </a:r>
          </a:p>
          <a:p>
            <a:r>
              <a:rPr lang="ru-RU" dirty="0" smtClean="0">
                <a:solidFill>
                  <a:srgbClr val="000000"/>
                </a:solidFill>
                <a:latin typeface="PT Sans"/>
              </a:rPr>
              <a:t> «ГБОУ РО Таганрогского педагогического лицея-интерната»</a:t>
            </a:r>
          </a:p>
          <a:p>
            <a:endParaRPr lang="ru-RU" sz="3500" b="1" dirty="0">
              <a:solidFill>
                <a:srgbClr val="000000"/>
              </a:solidFill>
              <a:latin typeface="PT Sans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PT Sans"/>
              </a:rPr>
              <a:t>1.Пробовали </a:t>
            </a:r>
            <a:r>
              <a:rPr lang="ru-RU" sz="2400" dirty="0">
                <a:solidFill>
                  <a:srgbClr val="000000"/>
                </a:solidFill>
                <a:latin typeface="PT Sans"/>
              </a:rPr>
              <a:t>ли вы курить?</a:t>
            </a:r>
          </a:p>
          <a:p>
            <a:r>
              <a:rPr lang="ru-RU" sz="2400" dirty="0">
                <a:solidFill>
                  <a:srgbClr val="000000"/>
                </a:solidFill>
                <a:latin typeface="PT Sans"/>
              </a:rPr>
              <a:t>2.Курите ли вы?</a:t>
            </a:r>
          </a:p>
          <a:p>
            <a:r>
              <a:rPr lang="ru-RU" sz="2400" dirty="0">
                <a:solidFill>
                  <a:srgbClr val="000000"/>
                </a:solidFill>
                <a:latin typeface="PT Sans"/>
              </a:rPr>
              <a:t>3.Курят ли ваши родители?</a:t>
            </a:r>
          </a:p>
          <a:p>
            <a:r>
              <a:rPr lang="ru-RU" sz="2400" dirty="0">
                <a:solidFill>
                  <a:srgbClr val="000000"/>
                </a:solidFill>
                <a:latin typeface="PT Sans"/>
              </a:rPr>
              <a:t>4.Вредит ли курение обществу в целом?</a:t>
            </a:r>
          </a:p>
          <a:p>
            <a:r>
              <a:rPr lang="ru-RU" sz="2400" dirty="0">
                <a:solidFill>
                  <a:srgbClr val="000000"/>
                </a:solidFill>
                <a:latin typeface="PT Sans"/>
              </a:rPr>
              <a:t>5.Помогает ли курение отвлечься от проблем?</a:t>
            </a:r>
          </a:p>
          <a:p>
            <a:r>
              <a:rPr lang="ru-RU" sz="2400" dirty="0">
                <a:solidFill>
                  <a:srgbClr val="000000"/>
                </a:solidFill>
                <a:latin typeface="PT Sans"/>
              </a:rPr>
              <a:t>6.Достаточно ли информации о вреде курения</a:t>
            </a:r>
            <a:r>
              <a:rPr lang="ru-RU" sz="2400" dirty="0" smtClean="0">
                <a:solidFill>
                  <a:srgbClr val="000000"/>
                </a:solidFill>
                <a:latin typeface="PT Sans"/>
              </a:rPr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87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18028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485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59672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3591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631570"/>
              </p:ext>
            </p:extLst>
          </p:nvPr>
        </p:nvGraphicFramePr>
        <p:xfrm>
          <a:off x="0" y="0"/>
          <a:ext cx="9144000" cy="700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02426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30069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03658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76378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>
                <a:solidFill>
                  <a:srgbClr val="000000"/>
                </a:solidFill>
                <a:latin typeface="PT Sans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PT Sans"/>
              </a:rPr>
            </a:br>
            <a:r>
              <a:rPr lang="ru-RU" sz="1800" dirty="0" smtClean="0">
                <a:solidFill>
                  <a:srgbClr val="000000"/>
                </a:solidFill>
                <a:latin typeface="PT Sans"/>
              </a:rPr>
              <a:t>                 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PT Sans"/>
              </a:rPr>
              <a:t>Вред курения для организма человека</a:t>
            </a:r>
            <a:br>
              <a:rPr lang="ru-RU" sz="2400" b="0" i="0" dirty="0" smtClean="0">
                <a:solidFill>
                  <a:srgbClr val="000000"/>
                </a:solidFill>
                <a:effectLst/>
                <a:latin typeface="PT Sans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365104"/>
            <a:ext cx="6400800" cy="1752600"/>
          </a:xfrm>
        </p:spPr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latin typeface="PT Sans"/>
                <a:ea typeface="+mj-ea"/>
                <a:cs typeface="+mj-cs"/>
              </a:rPr>
              <a:t>Автор работы: Ткачева Валерия</a:t>
            </a:r>
            <a:br>
              <a:rPr lang="ru-RU" sz="1800" dirty="0">
                <a:solidFill>
                  <a:srgbClr val="000000"/>
                </a:solidFill>
                <a:latin typeface="PT Sans"/>
                <a:ea typeface="+mj-ea"/>
                <a:cs typeface="+mj-cs"/>
              </a:rPr>
            </a:br>
            <a:r>
              <a:rPr lang="ru-RU" sz="1800" dirty="0">
                <a:solidFill>
                  <a:srgbClr val="000000"/>
                </a:solidFill>
                <a:latin typeface="PT Sans"/>
                <a:ea typeface="+mj-ea"/>
                <a:cs typeface="+mj-cs"/>
              </a:rPr>
              <a:t>                         </a:t>
            </a:r>
            <a:r>
              <a:rPr lang="ru-RU" sz="1800" dirty="0" smtClean="0">
                <a:solidFill>
                  <a:srgbClr val="000000"/>
                </a:solidFill>
                <a:latin typeface="PT Sans"/>
                <a:ea typeface="+mj-ea"/>
                <a:cs typeface="+mj-cs"/>
              </a:rPr>
              <a:t>         ученица </a:t>
            </a:r>
            <a:r>
              <a:rPr lang="ru-RU" sz="1800" dirty="0">
                <a:solidFill>
                  <a:srgbClr val="000000"/>
                </a:solidFill>
                <a:latin typeface="PT Sans"/>
                <a:ea typeface="+mj-ea"/>
                <a:cs typeface="+mj-cs"/>
              </a:rPr>
              <a:t>9 «А» класса</a:t>
            </a:r>
            <a:br>
              <a:rPr lang="ru-RU" sz="1800" dirty="0">
                <a:solidFill>
                  <a:srgbClr val="000000"/>
                </a:solidFill>
                <a:latin typeface="PT Sans"/>
                <a:ea typeface="+mj-ea"/>
                <a:cs typeface="+mj-cs"/>
              </a:rPr>
            </a:br>
            <a:r>
              <a:rPr lang="ru-RU" sz="1800" dirty="0" smtClean="0">
                <a:solidFill>
                  <a:srgbClr val="000000"/>
                </a:solidFill>
                <a:latin typeface="PT Sans"/>
                <a:ea typeface="+mj-ea"/>
                <a:cs typeface="+mj-cs"/>
              </a:rPr>
              <a:t>Руководитель: преподаватель-организатор ОБЖ</a:t>
            </a:r>
          </a:p>
          <a:p>
            <a:r>
              <a:rPr lang="ru-RU" sz="1800" dirty="0" smtClean="0">
                <a:solidFill>
                  <a:srgbClr val="000000"/>
                </a:solidFill>
                <a:latin typeface="PT Sans"/>
                <a:ea typeface="+mj-ea"/>
                <a:cs typeface="+mj-cs"/>
              </a:rPr>
              <a:t>                         Филиппский Алексей Леонидович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87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96574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анкетирования.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ходе проектной работы было проведено анкетирование обучающихся 8-11 классов нашего лицея. Всего было опрошено 140 человек. Анкетирование показало отношение учащихся к курению. Мы выявили, что половина опрошенных пробовали курить, и в настоящий момент часть от них курит.  122 человека считают, что курение вредит обществу в целом. 43 человека понимают, что сигарета не помогает отвлечься от проблем. Большинство прошенных детей полагают, что они получают достаточное количество информации о вреде курения.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70916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Всё начинается с одной затяжки,</a:t>
            </a:r>
          </a:p>
          <a:p>
            <a:r>
              <a:rPr lang="ru-RU" b="1" dirty="0" smtClean="0"/>
              <a:t> А дальше - станешь ты её рабом, </a:t>
            </a:r>
          </a:p>
          <a:p>
            <a:r>
              <a:rPr lang="ru-RU" b="1" dirty="0" smtClean="0"/>
              <a:t>Спасенье видишь в ней от жизни тяжкой, </a:t>
            </a:r>
          </a:p>
          <a:p>
            <a:r>
              <a:rPr lang="ru-RU" b="1" dirty="0" smtClean="0"/>
              <a:t>Но жжёшь себя ты пепельным огнём.</a:t>
            </a:r>
          </a:p>
          <a:p>
            <a:r>
              <a:rPr lang="ru-RU" b="1" dirty="0" smtClean="0"/>
              <a:t> Ну что ж мой друг, решенье за тобой</a:t>
            </a:r>
          </a:p>
          <a:p>
            <a:r>
              <a:rPr lang="ru-RU" b="1" dirty="0" smtClean="0"/>
              <a:t>Ты вправе сам командовать судьбой</a:t>
            </a:r>
          </a:p>
          <a:p>
            <a:r>
              <a:rPr lang="ru-RU" b="1" dirty="0" smtClean="0"/>
              <a:t> Ты только можешь жизнь свою спасти </a:t>
            </a:r>
          </a:p>
          <a:p>
            <a:r>
              <a:rPr lang="ru-RU" b="1" dirty="0" smtClean="0"/>
              <a:t>Подумай, может, ты на правильном пути ?</a:t>
            </a:r>
          </a:p>
          <a:p>
            <a:r>
              <a:rPr lang="ru-RU" b="1" dirty="0" smtClean="0"/>
              <a:t> Но если все-таки успел свернуть ты на неверный путь.</a:t>
            </a:r>
          </a:p>
          <a:p>
            <a:r>
              <a:rPr lang="ru-RU" b="1" dirty="0" smtClean="0"/>
              <a:t> То потрудись здоровье ты вернуть 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7157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Спасибо за просмотр</a:t>
            </a:r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Курение убивает, но не убыва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85926"/>
            <a:ext cx="8124449" cy="47347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98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0000"/>
                </a:solidFill>
                <a:latin typeface="PT Sans"/>
              </a:rPr>
              <a:t>Цель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PT Sans"/>
              </a:rPr>
              <a:t>работы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 : Понять и доказать, что курение вредит здоровью человека.</a:t>
            </a:r>
          </a:p>
          <a:p>
            <a:r>
              <a:rPr lang="ru-RU" b="1" dirty="0">
                <a:solidFill>
                  <a:srgbClr val="000000"/>
                </a:solidFill>
                <a:latin typeface="PT Sans"/>
              </a:rPr>
              <a:t>Задачи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 :</a:t>
            </a:r>
          </a:p>
          <a:p>
            <a:r>
              <a:rPr lang="ru-RU" dirty="0">
                <a:solidFill>
                  <a:srgbClr val="000000"/>
                </a:solidFill>
                <a:latin typeface="PT Sans"/>
              </a:rPr>
              <a:t>1.Проанализировать научную информацию</a:t>
            </a:r>
          </a:p>
          <a:p>
            <a:r>
              <a:rPr lang="ru-RU" dirty="0">
                <a:solidFill>
                  <a:srgbClr val="000000"/>
                </a:solidFill>
                <a:latin typeface="PT Sans"/>
              </a:rPr>
              <a:t>2.Выявить отношение </a:t>
            </a:r>
            <a:r>
              <a:rPr lang="ru-RU" dirty="0" smtClean="0">
                <a:solidFill>
                  <a:srgbClr val="000000"/>
                </a:solidFill>
                <a:latin typeface="PT Sans"/>
              </a:rPr>
              <a:t>взрослых 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к </a:t>
            </a:r>
            <a:r>
              <a:rPr lang="ru-RU" dirty="0" smtClean="0">
                <a:solidFill>
                  <a:srgbClr val="000000"/>
                </a:solidFill>
                <a:latin typeface="PT Sans"/>
              </a:rPr>
              <a:t>проблеме табакокурения</a:t>
            </a:r>
          </a:p>
          <a:p>
            <a:r>
              <a:rPr lang="ru-RU" dirty="0" smtClean="0">
                <a:solidFill>
                  <a:srgbClr val="000000"/>
                </a:solidFill>
                <a:latin typeface="PT Sans"/>
              </a:rPr>
              <a:t>3.Понять, почему же подростки начинают курить</a:t>
            </a:r>
            <a:endParaRPr lang="ru-RU" dirty="0">
              <a:solidFill>
                <a:srgbClr val="000000"/>
              </a:solidFill>
              <a:latin typeface="PT Sans"/>
            </a:endParaRPr>
          </a:p>
          <a:p>
            <a:r>
              <a:rPr lang="ru-RU" dirty="0">
                <a:solidFill>
                  <a:srgbClr val="000000"/>
                </a:solidFill>
                <a:latin typeface="PT Sans"/>
              </a:rPr>
              <a:t>4</a:t>
            </a:r>
            <a:r>
              <a:rPr lang="ru-RU" dirty="0" smtClean="0">
                <a:solidFill>
                  <a:srgbClr val="000000"/>
                </a:solidFill>
                <a:latin typeface="PT Sans"/>
              </a:rPr>
              <a:t>.Определить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, к каким последствиям ведет курение</a:t>
            </a:r>
          </a:p>
          <a:p>
            <a:r>
              <a:rPr lang="ru-RU" dirty="0">
                <a:solidFill>
                  <a:srgbClr val="000000"/>
                </a:solidFill>
                <a:latin typeface="PT Sans"/>
              </a:rPr>
              <a:t>5</a:t>
            </a:r>
            <a:r>
              <a:rPr lang="ru-RU" dirty="0" smtClean="0">
                <a:solidFill>
                  <a:srgbClr val="000000"/>
                </a:solidFill>
                <a:latin typeface="PT Sans"/>
              </a:rPr>
              <a:t>.Установить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, что курение вредит здоровью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PT Sans"/>
              </a:rPr>
              <a:t>Используемые </a:t>
            </a:r>
            <a:r>
              <a:rPr lang="ru-RU" b="1" dirty="0">
                <a:solidFill>
                  <a:srgbClr val="000000"/>
                </a:solidFill>
                <a:latin typeface="PT Sans"/>
              </a:rPr>
              <a:t>методы: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 анализ научной литературы, наблюдение, анкетирование, анализ полученных </a:t>
            </a:r>
            <a:r>
              <a:rPr lang="ru-RU" dirty="0" smtClean="0">
                <a:solidFill>
                  <a:srgbClr val="000000"/>
                </a:solidFill>
                <a:latin typeface="PT Sans"/>
              </a:rPr>
              <a:t>результатов</a:t>
            </a:r>
            <a:endParaRPr lang="ru-RU" dirty="0">
              <a:solidFill>
                <a:srgbClr val="000000"/>
              </a:solidFill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87446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b="0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Что такое курение?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</a:rPr>
              <a:t>Курение – это вдыхание дыма некоторых тлеющих растительных продуктов.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</a:rPr>
              <a:t>Курение табака – одна из наиболее распространённых вредных привычек, отрицательно влияющая на здоровье курильщика и окружающих его людей.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solidFill>
                  <a:srgbClr val="000000"/>
                </a:solidFill>
                <a:effectLst/>
                <a:latin typeface="PT Sans"/>
              </a:rPr>
              <a:t>История курения табака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PT Sans"/>
              </a:rPr>
              <a:t>Табак 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– это растение семейства Паслёновых родом из Америки.</a:t>
            </a:r>
          </a:p>
          <a:p>
            <a:r>
              <a:rPr lang="ru-RU" dirty="0">
                <a:solidFill>
                  <a:srgbClr val="000000"/>
                </a:solidFill>
                <a:latin typeface="PT Sans"/>
              </a:rPr>
              <a:t>Завез его в XV веке в европейские страны адмирал Христофор Колумб. Растение получило название от имени провинции Тобаго острова Гаити.</a:t>
            </a:r>
          </a:p>
          <a:p>
            <a:r>
              <a:rPr lang="ru-RU" dirty="0">
                <a:solidFill>
                  <a:srgbClr val="000000"/>
                </a:solidFill>
                <a:latin typeface="PT Sans"/>
              </a:rPr>
              <a:t>В Россию табак был завезен английскими купцами в 1585 году. Табак курили, применяли даже в качестве лекарства, что часто вызывало тяжелые отравления, нередко кончавшиеся смертью.</a:t>
            </a:r>
          </a:p>
          <a:p>
            <a:pPr marL="13716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Стадии никотиновой зависимости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429288"/>
          </a:xfrm>
          <a:ln>
            <a:solidFill>
              <a:schemeClr val="bg1"/>
            </a:solidFill>
          </a:ln>
        </p:spPr>
        <p:txBody>
          <a:bodyPr numCol="2">
            <a:no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1) Так, если вы курите 5—10 лет не более пяти сигарет в день, то являетесь «случайным» курильщиком с психологической зависимостью. Таким людям доктора рекомендуют избавляться от дурной привычки самостоятельно: однажды </a:t>
            </a:r>
            <a:r>
              <a:rPr lang="ru-RU" sz="1400" b="1" dirty="0" smtClean="0">
                <a:solidFill>
                  <a:schemeClr val="bg1"/>
                </a:solidFill>
              </a:rPr>
              <a:t>бросить раз </a:t>
            </a:r>
            <a:r>
              <a:rPr lang="ru-RU" sz="1400" dirty="0" smtClean="0">
                <a:solidFill>
                  <a:schemeClr val="bg1"/>
                </a:solidFill>
              </a:rPr>
              <a:t>и </a:t>
            </a:r>
            <a:r>
              <a:rPr lang="ru-RU" sz="1400" b="1" dirty="0" smtClean="0">
                <a:solidFill>
                  <a:schemeClr val="bg1"/>
                </a:solidFill>
              </a:rPr>
              <a:t>навсегда. </a:t>
            </a:r>
            <a:r>
              <a:rPr lang="ru-RU" sz="1400" dirty="0" smtClean="0">
                <a:solidFill>
                  <a:schemeClr val="bg1"/>
                </a:solidFill>
              </a:rPr>
              <a:t>Неприятных ощущений, связанных с отказом от сигарет, возникнуть не должно.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2)Вот уже 10—20 лет вы связаны неразлучно с сигаретой, выкуриваете по пачке ежедневно? Значит у вас — «привычное» курение с явлениями физиологической зависимости. В данном случае тоже лучше бросать сразу. При необходимости можно поддерживать себя никотиновой жвачкой, специальным пластырем или аэрозолем, которые продаются в аптеках. В период заместительной терапии следует пользоваться лишь одним из указанных препаратов и ни в коем случае </a:t>
            </a:r>
            <a:r>
              <a:rPr lang="ru-RU" sz="1400" b="1" dirty="0" smtClean="0">
                <a:solidFill>
                  <a:schemeClr val="bg1"/>
                </a:solidFill>
              </a:rPr>
              <a:t>нельзя к</a:t>
            </a:r>
            <a:r>
              <a:rPr lang="ru-RU" sz="1400" dirty="0" smtClean="0">
                <a:solidFill>
                  <a:schemeClr val="bg1"/>
                </a:solidFill>
              </a:rPr>
              <a:t>урить, чтобы не отравиться.</a:t>
            </a:r>
          </a:p>
          <a:p>
            <a:pPr marL="137160" indent="0"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 </a:t>
            </a:r>
          </a:p>
          <a:p>
            <a:endParaRPr lang="ru-RU" sz="1400" dirty="0" smtClean="0">
              <a:solidFill>
                <a:schemeClr val="bg1"/>
              </a:solidFill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3)Вы курите не меньше 20 лет, более одной пачки в день, автоматически, натощак и даже ночью? Это«Пристрастное» курение с преобладанием физиологической зависимости. Одним днем отказаться от сигареты будет крайне сложно. Поэтому специалисты предлагают делать это постепенно с обязательной помощью врача-нарколога, который назначит индивидуальные курсы фармакологической и при необходимости, групповой терапии.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566412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000000"/>
              </a:solidFill>
              <a:latin typeface="PT Sans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PT Sans"/>
              </a:rPr>
              <a:t>Курение </a:t>
            </a:r>
            <a:r>
              <a:rPr lang="ru-RU" b="1" dirty="0">
                <a:solidFill>
                  <a:srgbClr val="000000"/>
                </a:solidFill>
                <a:latin typeface="PT Sans"/>
              </a:rPr>
              <a:t>или здоровье - выбирайте сами!</a:t>
            </a:r>
            <a:endParaRPr lang="ru-RU" dirty="0">
              <a:solidFill>
                <a:srgbClr val="000000"/>
              </a:solidFill>
              <a:latin typeface="PT Sans"/>
            </a:endParaRPr>
          </a:p>
          <a:p>
            <a:endParaRPr lang="ru-RU" dirty="0" smtClean="0">
              <a:solidFill>
                <a:srgbClr val="000000"/>
              </a:solidFill>
              <a:latin typeface="PT Sans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PT Sans"/>
              </a:rPr>
              <a:t>В 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большинстве случаев вред, наносимый здоровью в результате потребления табака, проявляется лишь спустя много лет или даже десятилетий после того, как его начинают потреблять. В этой связи в условиях расширения потребления табачных изделий на глобальном уровне эпидемия болезней и смерти от табака еще не достигла своего пикового уровня.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0990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800" b="0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Так выглядят лёгкие курящего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Хозяин этих лёгких курил более 5-ти лет. Они заметно почернели.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dirty="0" smtClean="0">
              <a:solidFill>
                <a:srgbClr val="0066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Лёгкие курильщика с 15-летним стажем забиты смолой и никотином.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25 лет человек не расставался с сигаретой. Его лёгкие обожжены, как угольки.</a:t>
            </a:r>
          </a:p>
        </p:txBody>
      </p:sp>
      <p:pic>
        <p:nvPicPr>
          <p:cNvPr id="24583" name="Picture 7" descr="Копия File101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700213"/>
            <a:ext cx="2447925" cy="1936750"/>
          </a:xfrm>
          <a:noFill/>
          <a:ln w="76200">
            <a:solidFill>
              <a:schemeClr val="tx1"/>
            </a:solidFill>
          </a:ln>
        </p:spPr>
      </p:pic>
      <p:pic>
        <p:nvPicPr>
          <p:cNvPr id="24584" name="Picture 8" descr="Копия (2) File101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95513" y="4005263"/>
            <a:ext cx="2470150" cy="1690687"/>
          </a:xfrm>
          <a:noFill/>
          <a:ln w="76200">
            <a:solidFill>
              <a:schemeClr val="tx1"/>
            </a:solidFill>
          </a:ln>
        </p:spPr>
      </p:pic>
      <p:pic>
        <p:nvPicPr>
          <p:cNvPr id="24585" name="Picture 9" descr="Копия (3) File10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3860800"/>
            <a:ext cx="1741488" cy="282257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2700338" y="2133600"/>
            <a:ext cx="2159000" cy="714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3708400" y="3573463"/>
            <a:ext cx="1223963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2051050" y="5805488"/>
            <a:ext cx="2881313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2" grpId="0" build="p"/>
      <p:bldP spid="24586" grpId="0" animBg="1"/>
      <p:bldP spid="24587" grpId="0" animBg="1"/>
      <p:bldP spid="245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70916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PT Sans"/>
              </a:rPr>
              <a:t>Воздействие табака на </a:t>
            </a:r>
            <a:r>
              <a:rPr lang="ru-RU" b="1" dirty="0" smtClean="0">
                <a:solidFill>
                  <a:srgbClr val="000000"/>
                </a:solidFill>
                <a:latin typeface="PT Sans"/>
              </a:rPr>
              <a:t>организм</a:t>
            </a:r>
            <a:endParaRPr lang="ru-RU" dirty="0">
              <a:solidFill>
                <a:srgbClr val="000000"/>
              </a:solidFill>
              <a:latin typeface="PT Sans"/>
            </a:endParaRPr>
          </a:p>
          <a:p>
            <a:endParaRPr lang="ru-RU" sz="1600" b="1" u="sng" dirty="0" smtClean="0">
              <a:solidFill>
                <a:srgbClr val="000000"/>
              </a:solidFill>
              <a:latin typeface="PT Sans"/>
            </a:endParaRPr>
          </a:p>
          <a:p>
            <a:r>
              <a:rPr lang="ru-RU" sz="1600" b="1" u="sng" dirty="0" smtClean="0">
                <a:solidFill>
                  <a:srgbClr val="000000"/>
                </a:solidFill>
                <a:latin typeface="PT Sans"/>
              </a:rPr>
              <a:t>Органы </a:t>
            </a:r>
            <a:r>
              <a:rPr lang="ru-RU" sz="1600" b="1" u="sng" dirty="0">
                <a:solidFill>
                  <a:srgbClr val="000000"/>
                </a:solidFill>
                <a:latin typeface="PT Sans"/>
              </a:rPr>
              <a:t>дыхания</a:t>
            </a:r>
            <a:endParaRPr lang="ru-RU" sz="1600" dirty="0">
              <a:solidFill>
                <a:srgbClr val="000000"/>
              </a:solidFill>
              <a:latin typeface="PT Sans"/>
            </a:endParaRPr>
          </a:p>
          <a:p>
            <a:r>
              <a:rPr lang="ru-RU" sz="1600" dirty="0">
                <a:solidFill>
                  <a:srgbClr val="000000"/>
                </a:solidFill>
                <a:latin typeface="PT Sans"/>
              </a:rPr>
              <a:t>Появляется мучительный кашель. Голосовые связки воспаляются, в результате голос приобретает грубый тембр, становится хриплым, а затем сиплым.</a:t>
            </a:r>
          </a:p>
          <a:p>
            <a:r>
              <a:rPr lang="ru-RU" sz="1600" b="1" u="sng" dirty="0">
                <a:solidFill>
                  <a:srgbClr val="000000"/>
                </a:solidFill>
                <a:latin typeface="PT Sans"/>
              </a:rPr>
              <a:t>Нервная система</a:t>
            </a:r>
            <a:endParaRPr lang="ru-RU" sz="1600" dirty="0">
              <a:solidFill>
                <a:srgbClr val="000000"/>
              </a:solidFill>
              <a:latin typeface="PT Sans"/>
            </a:endParaRPr>
          </a:p>
          <a:p>
            <a:r>
              <a:rPr lang="ru-RU" sz="1600" dirty="0">
                <a:solidFill>
                  <a:srgbClr val="000000"/>
                </a:solidFill>
                <a:latin typeface="PT Sans"/>
              </a:rPr>
              <a:t>Попадая в легкие, никотин через кровь попадает в головной мозг в течение 8 секунд. Никотин действует на все отделы нервной системы, в том числе на центр удовольствия в головном мозге. Понятно, что именно нервная система привыкает к никотину, делая нас, его «рабами»</a:t>
            </a:r>
          </a:p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00034" y="1142984"/>
            <a:ext cx="8229600" cy="500066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14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14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lang="ru-RU" sz="1400" b="1" u="sng" dirty="0" smtClean="0">
              <a:solidFill>
                <a:srgbClr val="000000"/>
              </a:solidFill>
              <a:latin typeface="PT San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14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ru-RU" sz="14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14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14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14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14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14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14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14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14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14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14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19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Сердечно-сосудистая система</a:t>
            </a: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Воздействие табачных веществ на сердце сложно и многообразно: учащается пульс, повышается кровяное давление, увеличивается нагрузка на сердце, нарушается питание сердечной мышцы, что приводит к возникновению тяжёлых заболеваний сердца.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19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Органы пищеварения</a:t>
            </a: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Табачный дым, воздействуя на органы пищеварения, вызывает раздражение слизистой оболочки полости рта. В результате этого появляется кровоточивость дёсен, трескается эмаль. Меняется цвет зубов. Губы сохнут, на них появляются трещины 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67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564</TotalTime>
  <Words>1023</Words>
  <Application>Microsoft Office PowerPoint</Application>
  <PresentationFormat>Экран (4:3)</PresentationFormat>
  <Paragraphs>118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Arial</vt:lpstr>
      <vt:lpstr>Book Antiqua</vt:lpstr>
      <vt:lpstr>Calibri</vt:lpstr>
      <vt:lpstr>Lucida Sans</vt:lpstr>
      <vt:lpstr>PT Sans</vt:lpstr>
      <vt:lpstr>Times New Roman</vt:lpstr>
      <vt:lpstr>Wingdings</vt:lpstr>
      <vt:lpstr>Wingdings 2</vt:lpstr>
      <vt:lpstr>Wingdings 3</vt:lpstr>
      <vt:lpstr>Апекс</vt:lpstr>
      <vt:lpstr>«Курение – это забава для дураков».</vt:lpstr>
      <vt:lpstr>                   Вред курения для организма человека </vt:lpstr>
      <vt:lpstr>Презентация PowerPoint</vt:lpstr>
      <vt:lpstr>Что такое курение?</vt:lpstr>
      <vt:lpstr>История курения табака</vt:lpstr>
      <vt:lpstr>Стадии никотиновой зависимости </vt:lpstr>
      <vt:lpstr>Презентация PowerPoint</vt:lpstr>
      <vt:lpstr>Так выглядят лёгкие курящего</vt:lpstr>
      <vt:lpstr>Презентация PowerPoint</vt:lpstr>
      <vt:lpstr>Почему же подростки начинают курить? </vt:lpstr>
      <vt:lpstr>К сведению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анкетирования.</vt:lpstr>
      <vt:lpstr>Презентация PowerPoint</vt:lpstr>
      <vt:lpstr>Спасибо за просмотр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Иссоедовательская работа на тему:                     Вред курения для организма человека</dc:title>
  <dc:creator>204</dc:creator>
  <cp:lastModifiedBy>Алексей Филиппский</cp:lastModifiedBy>
  <cp:revision>66</cp:revision>
  <dcterms:created xsi:type="dcterms:W3CDTF">2019-12-03T11:49:55Z</dcterms:created>
  <dcterms:modified xsi:type="dcterms:W3CDTF">2020-05-06T10:16:42Z</dcterms:modified>
</cp:coreProperties>
</file>