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70" r:id="rId13"/>
    <p:sldId id="265" r:id="rId14"/>
    <p:sldId id="271" r:id="rId15"/>
    <p:sldId id="272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4" autoAdjust="0"/>
    <p:restoredTop sz="94638" autoAdjust="0"/>
  </p:normalViewPr>
  <p:slideViewPr>
    <p:cSldViewPr>
      <p:cViewPr>
        <p:scale>
          <a:sx n="73" d="100"/>
          <a:sy n="73" d="100"/>
        </p:scale>
        <p:origin x="-147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Частота употребления групп вводных слов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Уверенность или неуверенность</c:v>
                </c:pt>
                <c:pt idx="1">
                  <c:v>Чувства</c:v>
                </c:pt>
                <c:pt idx="2">
                  <c:v>Оформление речи, привлечение внимания</c:v>
                </c:pt>
                <c:pt idx="3">
                  <c:v>Порядок и оформление мысли</c:v>
                </c:pt>
                <c:pt idx="4">
                  <c:v>Источник сообщения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1.2</c:v>
                </c:pt>
                <c:pt idx="4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476250141658764"/>
          <c:y val="0.16347614478755174"/>
          <c:w val="0.33440421635352946"/>
          <c:h val="0.8111824959933104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39E6C-13CF-48A5-A9FF-C376AC7E19F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A0F2D-34BE-47BF-A8F5-DE1F64B8B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A0F2D-34BE-47BF-A8F5-DE1F64B8BC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2A66B-09C6-45C3-9975-AB5D2B94325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E5AB8-081B-45D0-8F1B-80E747A71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2A66B-09C6-45C3-9975-AB5D2B94325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E5AB8-081B-45D0-8F1B-80E747A71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2A66B-09C6-45C3-9975-AB5D2B94325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E5AB8-081B-45D0-8F1B-80E747A71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2A66B-09C6-45C3-9975-AB5D2B94325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E5AB8-081B-45D0-8F1B-80E747A71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2A66B-09C6-45C3-9975-AB5D2B94325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E5AB8-081B-45D0-8F1B-80E747A71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2A66B-09C6-45C3-9975-AB5D2B94325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E5AB8-081B-45D0-8F1B-80E747A71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2A66B-09C6-45C3-9975-AB5D2B94325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E5AB8-081B-45D0-8F1B-80E747A71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2A66B-09C6-45C3-9975-AB5D2B94325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E5AB8-081B-45D0-8F1B-80E747A71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2A66B-09C6-45C3-9975-AB5D2B94325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E5AB8-081B-45D0-8F1B-80E747A71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2A66B-09C6-45C3-9975-AB5D2B94325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E5AB8-081B-45D0-8F1B-80E747A71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2A66B-09C6-45C3-9975-AB5D2B94325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E5AB8-081B-45D0-8F1B-80E747A71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752A66B-09C6-45C3-9975-AB5D2B94325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CE5AB8-081B-45D0-8F1B-80E747A71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406640" cy="3786214"/>
          </a:xfrm>
        </p:spPr>
        <p:txBody>
          <a:bodyPr>
            <a:no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ru-RU" sz="1600" dirty="0" smtClean="0">
                <a:latin typeface="Arial Black" pitchFamily="34" charset="0"/>
                <a:cs typeface="Aharoni" pitchFamily="2" charset="-79"/>
              </a:rPr>
            </a:br>
            <a:r>
              <a:rPr lang="ru-RU" sz="3200" dirty="0" smtClean="0">
                <a:latin typeface="Impact" pitchFamily="34" charset="0"/>
                <a:cs typeface="Aharoni" pitchFamily="2" charset="-79"/>
              </a:rPr>
              <a:t>«Русский язык»</a:t>
            </a:r>
            <a:br>
              <a:rPr lang="ru-RU" sz="3200" dirty="0" smtClean="0">
                <a:latin typeface="Impact" pitchFamily="34" charset="0"/>
                <a:cs typeface="Aharoni" pitchFamily="2" charset="-79"/>
              </a:rPr>
            </a:br>
            <a:r>
              <a:rPr lang="ru-RU" sz="3200" dirty="0" smtClean="0">
                <a:latin typeface="Impact" pitchFamily="34" charset="0"/>
                <a:cs typeface="Aharoni" pitchFamily="2" charset="-79"/>
              </a:rPr>
              <a:t>Тема:</a:t>
            </a:r>
            <a:br>
              <a:rPr lang="ru-RU" sz="3200" dirty="0" smtClean="0">
                <a:latin typeface="Impact" pitchFamily="34" charset="0"/>
                <a:cs typeface="Aharoni" pitchFamily="2" charset="-79"/>
              </a:rPr>
            </a:br>
            <a:r>
              <a:rPr lang="ru-RU" sz="3200" dirty="0" smtClean="0">
                <a:latin typeface="Impact" pitchFamily="34" charset="0"/>
                <a:cs typeface="Aharoni" pitchFamily="2" charset="-79"/>
              </a:rPr>
              <a:t>Вводные конструкции в современной речи</a:t>
            </a:r>
            <a:r>
              <a:rPr lang="ru-RU" sz="1600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ru-RU" sz="1600" dirty="0" smtClean="0">
                <a:latin typeface="Arial Black" pitchFamily="34" charset="0"/>
                <a:cs typeface="Aharoni" pitchFamily="2" charset="-79"/>
              </a:rPr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>
              <a:solidFill>
                <a:schemeClr val="accent6">
                  <a:lumMod val="75000"/>
                </a:schemeClr>
              </a:solidFill>
              <a:latin typeface="Impact" pitchFamily="34" charset="0"/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071942"/>
            <a:ext cx="4214810" cy="2786058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/>
              <a:t>Выполнил:</a:t>
            </a:r>
            <a:br>
              <a:rPr lang="ru-RU" sz="2000" dirty="0" smtClean="0"/>
            </a:br>
            <a:r>
              <a:rPr lang="ru-RU" sz="2000" dirty="0" smtClean="0"/>
              <a:t>ученик </a:t>
            </a:r>
            <a:r>
              <a:rPr lang="ru-RU" sz="2000" dirty="0" smtClean="0"/>
              <a:t>9А </a:t>
            </a:r>
            <a:r>
              <a:rPr lang="ru-RU" sz="2000" dirty="0" smtClean="0"/>
              <a:t>класса</a:t>
            </a:r>
            <a:br>
              <a:rPr lang="ru-RU" sz="2000" dirty="0" smtClean="0"/>
            </a:br>
            <a:r>
              <a:rPr lang="ru-RU" sz="2000" dirty="0" smtClean="0"/>
              <a:t>Швец Александр</a:t>
            </a:r>
            <a:br>
              <a:rPr lang="ru-RU" sz="2000" dirty="0" smtClean="0"/>
            </a:br>
            <a:r>
              <a:rPr lang="ru-RU" sz="2000" dirty="0" smtClean="0"/>
              <a:t>Научный руководитель:</a:t>
            </a:r>
            <a:br>
              <a:rPr lang="ru-RU" sz="2000" dirty="0" smtClean="0"/>
            </a:br>
            <a:r>
              <a:rPr lang="ru-RU" sz="2000" dirty="0" err="1" smtClean="0"/>
              <a:t>Мишнёв</a:t>
            </a:r>
            <a:r>
              <a:rPr lang="ru-RU" sz="2000" dirty="0" smtClean="0"/>
              <a:t> А.К.</a:t>
            </a:r>
            <a:br>
              <a:rPr lang="ru-RU" sz="2000" dirty="0" smtClean="0"/>
            </a:br>
            <a:r>
              <a:rPr lang="ru-RU" sz="2000" dirty="0" smtClean="0"/>
              <a:t>Учитель русского языка и литературы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Impact" pitchFamily="34" charset="0"/>
              </a:rPr>
              <a:t>Вводные слова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Вводные слова при произнесении выделяются интонацией (паузами и сравнительно быстрым произнесением), а на письме запятыми. </a:t>
            </a:r>
          </a:p>
          <a:p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   </a:t>
            </a:r>
            <a:r>
              <a:rPr lang="ru-RU" sz="2800" b="1" dirty="0" smtClean="0">
                <a:latin typeface="Comic Sans MS" pitchFamily="66" charset="0"/>
              </a:rPr>
              <a:t>Кажется, я уже опоздал.</a:t>
            </a:r>
          </a:p>
          <a:p>
            <a:pPr>
              <a:buFontTx/>
              <a:buNone/>
            </a:pPr>
            <a:r>
              <a:rPr lang="ru-RU" sz="2800" b="1" dirty="0" smtClean="0">
                <a:latin typeface="Comic Sans MS" pitchFamily="66" charset="0"/>
              </a:rPr>
              <a:t>  Морской воздух, безусловно, очень полезен для здоровья.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Impact" pitchFamily="34" charset="0"/>
              </a:rPr>
              <a:t>Исключения</a:t>
            </a:r>
            <a:endParaRPr lang="ru-RU" dirty="0">
              <a:effectLst/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6922606" cy="48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Исключение№1! Не являются вводными и НЕ выделяются запятыми: мало-помалу, в начале, вдруг, будто, ведь , в конечном счете, вряд ли, все-таки, даже, </a:t>
            </a:r>
            <a:r>
              <a:rPr lang="ru-RU" dirty="0" err="1" smtClean="0"/>
              <a:t>едва-ли</a:t>
            </a:r>
            <a:r>
              <a:rPr lang="ru-RU" dirty="0" smtClean="0"/>
              <a:t>, исключительно, именно, как будто, почти, как бы, как раз, к тому же, между тем, по предложению, просто, по решению, по постановлению, приблизительно, притом, почти, поэтому, просто, решительно, однажды, словно, в довершении всего, как бы, решительно, исключительно, вот, примерно, даже.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Исключение №2! Частица </a:t>
            </a:r>
            <a:r>
              <a:rPr lang="ru-RU" i="1" dirty="0" smtClean="0"/>
              <a:t>бывало</a:t>
            </a:r>
            <a:r>
              <a:rPr lang="ru-RU" dirty="0" smtClean="0"/>
              <a:t> запятыми выделяется.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Impact" pitchFamily="34" charset="0"/>
              </a:rPr>
              <a:t>Алгоритм выполнения заданий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7150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Вспомни, не относится ли слово, которое ты считаешь вводным,  к тем словам, которые на письме не выделяются.</a:t>
            </a:r>
            <a:br>
              <a:rPr lang="ru-RU" dirty="0" smtClean="0"/>
            </a:br>
            <a:r>
              <a:rPr lang="ru-RU" dirty="0" smtClean="0"/>
              <a:t>2) Убери его из предложения. Смысл не поменялся? Выдели запятыми.</a:t>
            </a:r>
            <a:br>
              <a:rPr lang="ru-RU" dirty="0" smtClean="0"/>
            </a:br>
            <a:r>
              <a:rPr lang="ru-RU" dirty="0" smtClean="0"/>
              <a:t>3)  Попробуй задать вопрос к слову, которое, как ты думаешь, является вводным. Если не задается, скорее всего, оно вводное и выделяется запятыми.</a:t>
            </a:r>
            <a:br>
              <a:rPr lang="ru-RU" dirty="0" smtClean="0"/>
            </a:br>
            <a:r>
              <a:rPr lang="ru-RU" dirty="0" smtClean="0"/>
              <a:t>4) Вспомни значения вводных слов. Входит ли твое слово в их число?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Impact" pitchFamily="34" charset="0"/>
              </a:rPr>
              <a:t>Найдите  вводные слова, определите их значение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7406640" cy="271464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 счастью, папы и мамы нет дома. Значит, можно ни у кого не отпрашиваться. Я иду к </a:t>
            </a:r>
            <a:r>
              <a:rPr lang="ru-RU" sz="2800" dirty="0" err="1" smtClean="0"/>
              <a:t>Любочке</a:t>
            </a:r>
            <a:r>
              <a:rPr lang="ru-RU" sz="2800" dirty="0" smtClean="0"/>
              <a:t>, соседке, живущей по соседству. Мне, по правде сказать, интересно бывать у неё. Во-первых, у неё много книг, которые очень интересны. Во-вторых, Люба любит рассказывать о своих путешествиях. Она, к удивлению, уже побывала в Италии и в Африке. В общем, у </a:t>
            </a:r>
            <a:r>
              <a:rPr lang="ru-RU" sz="2800" dirty="0" err="1" smtClean="0"/>
              <a:t>Любочки</a:t>
            </a:r>
            <a:r>
              <a:rPr lang="ru-RU" sz="2800" dirty="0" smtClean="0"/>
              <a:t> очень интересно.  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357166"/>
            <a:ext cx="3857652" cy="614366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В ходе опроса удалось выяснить какие группы вводных слов встречаются наиболее часто в современной речи.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1)Оформление речи, привлечение внимания.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36%</a:t>
            </a:r>
            <a:endParaRPr lang="ru-RU" sz="1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2)Чувства.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26%</a:t>
            </a:r>
            <a:endParaRPr lang="ru-RU" sz="1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3)Уверенность или</a:t>
            </a:r>
            <a:endParaRPr lang="en-US" sz="18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неуверенность.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21%</a:t>
            </a:r>
            <a:endParaRPr lang="ru-RU" sz="1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4)Источник сообщения.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10%</a:t>
            </a:r>
            <a:endParaRPr lang="ru-RU" sz="1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5)Порядок и оформление мысли.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7% </a:t>
            </a:r>
            <a:endParaRPr lang="ru-RU" sz="1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072066" y="357166"/>
          <a:ext cx="3790946" cy="5830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4071934" y="1785926"/>
            <a:ext cx="4229104" cy="4663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357290" y="1643050"/>
            <a:ext cx="4229104" cy="4663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Impact" pitchFamily="34" charset="0"/>
              </a:rPr>
              <a:t>Так выглядел опросный лист.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dirty="0" smtClean="0"/>
              <a:t>1</a:t>
            </a:r>
            <a:r>
              <a:rPr lang="ru-RU" sz="6400" dirty="0" smtClean="0"/>
              <a:t>. Как часто в вашей речи встречаются такие слова: кажется, похоже, может быть.</a:t>
            </a:r>
          </a:p>
          <a:p>
            <a:pPr>
              <a:buNone/>
            </a:pPr>
            <a:r>
              <a:rPr lang="ru-RU" sz="6400" dirty="0" err="1" smtClean="0"/>
              <a:t>a</a:t>
            </a:r>
            <a:r>
              <a:rPr lang="ru-RU" sz="6400" dirty="0" smtClean="0"/>
              <a:t>) часто</a:t>
            </a:r>
            <a:r>
              <a:rPr lang="en-US" sz="6400" dirty="0" smtClean="0"/>
              <a:t>; </a:t>
            </a:r>
            <a:r>
              <a:rPr lang="ru-RU" sz="6400" dirty="0" err="1" smtClean="0"/>
              <a:t>b</a:t>
            </a:r>
            <a:r>
              <a:rPr lang="ru-RU" sz="6400" dirty="0" smtClean="0"/>
              <a:t>) </a:t>
            </a:r>
            <a:r>
              <a:rPr lang="ru-RU" sz="6400" dirty="0" smtClean="0"/>
              <a:t>редко</a:t>
            </a:r>
            <a:r>
              <a:rPr lang="en-US" sz="6400" dirty="0" smtClean="0"/>
              <a:t>; </a:t>
            </a:r>
            <a:r>
              <a:rPr lang="ru-RU" sz="6400" dirty="0" err="1" smtClean="0"/>
              <a:t>c</a:t>
            </a:r>
            <a:r>
              <a:rPr lang="ru-RU" sz="6400" dirty="0" smtClean="0"/>
              <a:t>) затрудняюсь </a:t>
            </a:r>
            <a:r>
              <a:rPr lang="ru-RU" sz="6400" dirty="0" smtClean="0"/>
              <a:t>ответить</a:t>
            </a:r>
            <a:endParaRPr lang="en-US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2. Как часто в вашей речи встречаются такие слова: к радости, к несчастью, к моей досаде</a:t>
            </a:r>
            <a:r>
              <a:rPr lang="ru-RU" sz="6400" dirty="0" smtClean="0"/>
              <a:t>.</a:t>
            </a:r>
            <a:endParaRPr lang="ru-RU" sz="6400" dirty="0" smtClean="0"/>
          </a:p>
          <a:p>
            <a:pPr>
              <a:buNone/>
            </a:pPr>
            <a:r>
              <a:rPr lang="ru-RU" sz="6400" dirty="0" err="1" smtClean="0"/>
              <a:t>a</a:t>
            </a:r>
            <a:r>
              <a:rPr lang="ru-RU" sz="6400" dirty="0" smtClean="0"/>
              <a:t>) часто</a:t>
            </a:r>
            <a:r>
              <a:rPr lang="en-US" sz="6400" dirty="0" smtClean="0"/>
              <a:t>; </a:t>
            </a:r>
            <a:r>
              <a:rPr lang="ru-RU" sz="6400" dirty="0" err="1" smtClean="0"/>
              <a:t>b</a:t>
            </a:r>
            <a:r>
              <a:rPr lang="ru-RU" sz="6400" dirty="0" smtClean="0"/>
              <a:t>) </a:t>
            </a:r>
            <a:r>
              <a:rPr lang="ru-RU" sz="6400" dirty="0" smtClean="0"/>
              <a:t>редко</a:t>
            </a:r>
            <a:r>
              <a:rPr lang="en-US" sz="6400" dirty="0" smtClean="0"/>
              <a:t>; </a:t>
            </a:r>
            <a:r>
              <a:rPr lang="ru-RU" sz="6400" dirty="0" err="1" smtClean="0"/>
              <a:t>c</a:t>
            </a:r>
            <a:r>
              <a:rPr lang="ru-RU" sz="6400" dirty="0" smtClean="0"/>
              <a:t>) затрудняюсь </a:t>
            </a:r>
            <a:r>
              <a:rPr lang="ru-RU" sz="6400" dirty="0" smtClean="0"/>
              <a:t>ответить</a:t>
            </a:r>
            <a:endParaRPr lang="en-US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3. Как часто в вашей речи встречаются такие слова: Короче говоря, слушай, видите ли.</a:t>
            </a:r>
          </a:p>
          <a:p>
            <a:pPr>
              <a:buNone/>
            </a:pPr>
            <a:r>
              <a:rPr lang="ru-RU" sz="6400" dirty="0" err="1" smtClean="0"/>
              <a:t>a</a:t>
            </a:r>
            <a:r>
              <a:rPr lang="ru-RU" sz="6400" dirty="0" smtClean="0"/>
              <a:t>) часто</a:t>
            </a:r>
            <a:r>
              <a:rPr lang="en-US" sz="6400" dirty="0" smtClean="0"/>
              <a:t>; </a:t>
            </a:r>
            <a:r>
              <a:rPr lang="ru-RU" sz="6400" dirty="0" err="1" smtClean="0"/>
              <a:t>b</a:t>
            </a:r>
            <a:r>
              <a:rPr lang="ru-RU" sz="6400" dirty="0" smtClean="0"/>
              <a:t>) </a:t>
            </a:r>
            <a:r>
              <a:rPr lang="ru-RU" sz="6400" dirty="0" smtClean="0"/>
              <a:t>редко</a:t>
            </a:r>
            <a:r>
              <a:rPr lang="en-US" sz="6400" dirty="0" smtClean="0"/>
              <a:t>; </a:t>
            </a:r>
            <a:r>
              <a:rPr lang="ru-RU" sz="6400" dirty="0" err="1" smtClean="0"/>
              <a:t>c</a:t>
            </a:r>
            <a:r>
              <a:rPr lang="ru-RU" sz="6400" dirty="0" smtClean="0"/>
              <a:t>) затрудняюсь </a:t>
            </a:r>
            <a:r>
              <a:rPr lang="ru-RU" sz="6400" dirty="0" smtClean="0"/>
              <a:t>ответить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4. Как часто в вашей речи встречаются такие слова: Во-первых, следовательно, к </a:t>
            </a:r>
            <a:r>
              <a:rPr lang="ru-RU" sz="6400" dirty="0" smtClean="0"/>
              <a:t>примеру.</a:t>
            </a:r>
          </a:p>
          <a:p>
            <a:pPr>
              <a:buNone/>
            </a:pPr>
            <a:r>
              <a:rPr lang="ru-RU" sz="6400" dirty="0" err="1" smtClean="0"/>
              <a:t>a</a:t>
            </a:r>
            <a:r>
              <a:rPr lang="ru-RU" sz="6400" dirty="0" smtClean="0"/>
              <a:t>) часто</a:t>
            </a:r>
            <a:r>
              <a:rPr lang="en-US" sz="6400" dirty="0" smtClean="0"/>
              <a:t>; </a:t>
            </a:r>
            <a:r>
              <a:rPr lang="ru-RU" sz="6400" dirty="0" err="1" smtClean="0"/>
              <a:t>b</a:t>
            </a:r>
            <a:r>
              <a:rPr lang="ru-RU" sz="6400" dirty="0" smtClean="0"/>
              <a:t>) </a:t>
            </a:r>
            <a:r>
              <a:rPr lang="ru-RU" sz="6400" dirty="0" smtClean="0"/>
              <a:t>редко</a:t>
            </a:r>
            <a:r>
              <a:rPr lang="en-US" sz="6400" dirty="0" smtClean="0"/>
              <a:t>; </a:t>
            </a:r>
            <a:r>
              <a:rPr lang="ru-RU" sz="6400" dirty="0" err="1" smtClean="0"/>
              <a:t>c</a:t>
            </a:r>
            <a:r>
              <a:rPr lang="ru-RU" sz="6400" dirty="0" smtClean="0"/>
              <a:t>) затрудняюсь </a:t>
            </a:r>
            <a:r>
              <a:rPr lang="ru-RU" sz="6400" dirty="0" smtClean="0"/>
              <a:t>ответить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5. Как часто в вашей речи встречаются такие слова: По словам свидетеля, по мнению друга, по-моему.</a:t>
            </a:r>
          </a:p>
          <a:p>
            <a:pPr>
              <a:buNone/>
            </a:pPr>
            <a:r>
              <a:rPr lang="ru-RU" sz="6400" dirty="0" err="1" smtClean="0"/>
              <a:t>a</a:t>
            </a:r>
            <a:r>
              <a:rPr lang="ru-RU" sz="6400" dirty="0" smtClean="0"/>
              <a:t>) </a:t>
            </a:r>
            <a:r>
              <a:rPr lang="ru-RU" sz="6400" dirty="0" smtClean="0"/>
              <a:t>часто</a:t>
            </a:r>
            <a:r>
              <a:rPr lang="en-US" sz="6400" dirty="0" smtClean="0"/>
              <a:t>; </a:t>
            </a:r>
            <a:r>
              <a:rPr lang="ru-RU" sz="6400" dirty="0" err="1" smtClean="0"/>
              <a:t>b</a:t>
            </a:r>
            <a:r>
              <a:rPr lang="ru-RU" sz="6400" dirty="0" smtClean="0"/>
              <a:t>) </a:t>
            </a:r>
            <a:r>
              <a:rPr lang="ru-RU" sz="6400" dirty="0" smtClean="0"/>
              <a:t>редко</a:t>
            </a:r>
            <a:r>
              <a:rPr lang="en-US" sz="6400" dirty="0" smtClean="0"/>
              <a:t>; </a:t>
            </a:r>
            <a:r>
              <a:rPr lang="ru-RU" sz="6400" dirty="0" err="1" smtClean="0"/>
              <a:t>c</a:t>
            </a:r>
            <a:r>
              <a:rPr lang="ru-RU" sz="6400" dirty="0" smtClean="0"/>
              <a:t>) затрудняюсь ответить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26226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Спасибо за внимание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Impact" pitchFamily="34" charset="0"/>
              </a:rPr>
              <a:t>Вводные слова и знаки препинания при них.</a:t>
            </a:r>
            <a:r>
              <a:rPr lang="ru-RU" dirty="0" smtClean="0">
                <a:latin typeface="Impact" pitchFamily="34" charset="0"/>
              </a:rPr>
              <a:t> 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Вводные </a:t>
            </a:r>
            <a:r>
              <a:rPr lang="ru-RU" dirty="0" smtClean="0"/>
              <a:t>слова – это одно или </a:t>
            </a:r>
            <a:r>
              <a:rPr lang="ru-RU" dirty="0" smtClean="0"/>
              <a:t>несколько слов</a:t>
            </a:r>
            <a:r>
              <a:rPr lang="ru-RU" dirty="0" smtClean="0"/>
              <a:t>, которые не связаны с членами предложения грамматически. То есть к ним нельзя поставить вопрос от какого-либо еще слова.</a:t>
            </a:r>
          </a:p>
          <a:p>
            <a:pPr>
              <a:buNone/>
            </a:pPr>
            <a:r>
              <a:rPr lang="ru-RU" dirty="0" smtClean="0"/>
              <a:t>         По </a:t>
            </a:r>
            <a:r>
              <a:rPr lang="ru-RU" dirty="0" smtClean="0"/>
              <a:t>определению, они не являются членами предложения. Чтобы как-то обособить вводные слова на письме, их обычно выделяют запятыми с двух сторон. Хотя если речь идет о вводном предложении или вставной конструкции, то могут применяться также скобки или двойное тире, то есть тире перед конструкцией и после нее.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83152"/>
          </a:xfrm>
        </p:spPr>
        <p:txBody>
          <a:bodyPr/>
          <a:lstStyle/>
          <a:p>
            <a:r>
              <a:rPr lang="ru-RU" dirty="0" smtClean="0">
                <a:latin typeface="Impact" pitchFamily="34" charset="0"/>
              </a:rPr>
              <a:t>История вводных слов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000240"/>
            <a:ext cx="7406640" cy="4000528"/>
          </a:xfrm>
        </p:spPr>
        <p:txBody>
          <a:bodyPr>
            <a:noAutofit/>
          </a:bodyPr>
          <a:lstStyle/>
          <a:p>
            <a:r>
              <a:rPr lang="ru-RU" sz="2400" dirty="0" smtClean="0"/>
              <a:t>Исследователи указывают на три основные модели образования вводных слов: во-первых, в результате изоляции обстоятельственного компонента в составе простого предложения, в ходе чего у него развивалось и закреплялось абстрактное, модально-оценочное значение (вводные слова конечно, итак, первое и др.); во-вторых, в результате абсолютизации главной части сложноподчиненного предложения или - реже - придаточной части (вводные слова думаю, кажется, выходит, видимо и др.); и, наконец, в-третьих, в результате абсолютизации конструкций, вводящих прямую речь (</a:t>
            </a:r>
            <a:r>
              <a:rPr lang="ru-RU" sz="2400" dirty="0" err="1" smtClean="0"/>
              <a:t>рече</a:t>
            </a:r>
            <a:r>
              <a:rPr lang="ru-RU" sz="2400" dirty="0" smtClean="0"/>
              <a:t>, дескать).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Impact" pitchFamily="34" charset="0"/>
              </a:rPr>
              <a:t>Вводные слова</a:t>
            </a:r>
            <a:endParaRPr lang="ru-RU" dirty="0">
              <a:latin typeface="Impact" pitchFamily="34" charset="0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00" y="1447800"/>
            <a:ext cx="8143900" cy="512447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Impact" pitchFamily="34" charset="0"/>
              </a:rPr>
              <a:t>Чувства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6493978" cy="503397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 радости</a:t>
            </a:r>
          </a:p>
          <a:p>
            <a:r>
              <a:rPr lang="ru-RU" sz="3600" dirty="0" smtClean="0"/>
              <a:t>к </a:t>
            </a:r>
            <a:r>
              <a:rPr lang="ru-RU" sz="3600" dirty="0" smtClean="0"/>
              <a:t>счастью</a:t>
            </a:r>
            <a:endParaRPr lang="ru-RU" sz="3600" dirty="0" smtClean="0"/>
          </a:p>
          <a:p>
            <a:r>
              <a:rPr lang="ru-RU" sz="3600" dirty="0" smtClean="0"/>
              <a:t> к несчастью</a:t>
            </a:r>
          </a:p>
          <a:p>
            <a:r>
              <a:rPr lang="ru-RU" sz="3600" dirty="0" smtClean="0"/>
              <a:t> к нашему негодованию</a:t>
            </a:r>
          </a:p>
          <a:p>
            <a:r>
              <a:rPr lang="ru-RU" sz="3600" dirty="0" smtClean="0"/>
              <a:t> к моей досаде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Impact" pitchFamily="34" charset="0"/>
                <a:cs typeface="Aharoni" pitchFamily="2" charset="-79"/>
              </a:rPr>
              <a:t>Источник сообщения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500174"/>
            <a:ext cx="4929222" cy="4800600"/>
          </a:xfrm>
        </p:spPr>
        <p:txBody>
          <a:bodyPr/>
          <a:lstStyle/>
          <a:p>
            <a:r>
              <a:rPr lang="ru-RU" dirty="0" smtClean="0"/>
              <a:t>по словам свидетеля</a:t>
            </a:r>
          </a:p>
          <a:p>
            <a:r>
              <a:rPr lang="ru-RU" dirty="0" smtClean="0"/>
              <a:t>по мнению друга</a:t>
            </a:r>
          </a:p>
          <a:p>
            <a:r>
              <a:rPr lang="ru-RU" dirty="0" smtClean="0"/>
              <a:t>по-моему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Impact" pitchFamily="34" charset="0"/>
              </a:rPr>
              <a:t>Уверенность или неуверенность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4779466" cy="4800600"/>
          </a:xfrm>
        </p:spPr>
        <p:txBody>
          <a:bodyPr/>
          <a:lstStyle/>
          <a:p>
            <a:r>
              <a:rPr lang="ru-RU" dirty="0" smtClean="0"/>
              <a:t>кажется</a:t>
            </a:r>
          </a:p>
          <a:p>
            <a:r>
              <a:rPr lang="ru-RU" dirty="0" smtClean="0"/>
              <a:t>похоже</a:t>
            </a:r>
          </a:p>
          <a:p>
            <a:r>
              <a:rPr lang="ru-RU" dirty="0" smtClean="0"/>
              <a:t>может быть</a:t>
            </a:r>
          </a:p>
          <a:p>
            <a:r>
              <a:rPr lang="ru-RU" dirty="0" smtClean="0"/>
              <a:t>бесспорно</a:t>
            </a:r>
          </a:p>
          <a:p>
            <a:r>
              <a:rPr lang="ru-RU" dirty="0" smtClean="0"/>
              <a:t>по всей вероятности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Impact" pitchFamily="34" charset="0"/>
              </a:rPr>
              <a:t>Способ оформления мысли 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5922474" cy="4800600"/>
          </a:xfrm>
        </p:spPr>
        <p:txBody>
          <a:bodyPr/>
          <a:lstStyle/>
          <a:p>
            <a:r>
              <a:rPr lang="ru-RU" dirty="0" smtClean="0"/>
              <a:t>короче говоря</a:t>
            </a:r>
          </a:p>
          <a:p>
            <a:r>
              <a:rPr lang="ru-RU" dirty="0" smtClean="0"/>
              <a:t>слушай</a:t>
            </a:r>
          </a:p>
          <a:p>
            <a:r>
              <a:rPr lang="ru-RU" dirty="0" smtClean="0"/>
              <a:t>видите ли</a:t>
            </a:r>
          </a:p>
          <a:p>
            <a:r>
              <a:rPr lang="ru-RU" dirty="0" smtClean="0"/>
              <a:t>будьте любезны</a:t>
            </a:r>
          </a:p>
          <a:p>
            <a:r>
              <a:rPr lang="ru-RU" dirty="0" smtClean="0"/>
              <a:t>послушайте</a:t>
            </a:r>
          </a:p>
          <a:p>
            <a:r>
              <a:rPr lang="ru-RU" dirty="0" smtClean="0"/>
              <a:t>представьте себе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Impact" pitchFamily="34" charset="0"/>
              </a:rPr>
              <a:t>Порядок и связь мыслей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3922210" cy="4800600"/>
          </a:xfrm>
        </p:spPr>
        <p:txBody>
          <a:bodyPr/>
          <a:lstStyle/>
          <a:p>
            <a:r>
              <a:rPr lang="ru-RU" dirty="0" smtClean="0"/>
              <a:t>во-первых</a:t>
            </a:r>
          </a:p>
          <a:p>
            <a:r>
              <a:rPr lang="ru-RU" dirty="0" smtClean="0"/>
              <a:t>следовательно</a:t>
            </a:r>
          </a:p>
          <a:p>
            <a:r>
              <a:rPr lang="ru-RU" dirty="0" smtClean="0"/>
              <a:t>иначе говоря</a:t>
            </a:r>
          </a:p>
          <a:p>
            <a:r>
              <a:rPr lang="ru-RU" dirty="0" smtClean="0"/>
              <a:t> к примеру</a:t>
            </a:r>
          </a:p>
          <a:p>
            <a:r>
              <a:rPr lang="ru-RU" dirty="0" smtClean="0"/>
              <a:t>так сказать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228</TotalTime>
  <Words>703</Words>
  <Application>Microsoft Office PowerPoint</Application>
  <PresentationFormat>Экран (4:3)</PresentationFormat>
  <Paragraphs>77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 «Русский язык» Тема: Вводные конструкции в современной речи  </vt:lpstr>
      <vt:lpstr>Вводные слова и знаки препинания при них. </vt:lpstr>
      <vt:lpstr>История вводных слов</vt:lpstr>
      <vt:lpstr>Вводные слова</vt:lpstr>
      <vt:lpstr>Чувства </vt:lpstr>
      <vt:lpstr>Источник сообщения </vt:lpstr>
      <vt:lpstr>Уверенность или неуверенность </vt:lpstr>
      <vt:lpstr>Способ оформления мысли </vt:lpstr>
      <vt:lpstr>Порядок и связь мыслей</vt:lpstr>
      <vt:lpstr>Вводные слова</vt:lpstr>
      <vt:lpstr>Исключения</vt:lpstr>
      <vt:lpstr>Алгоритм выполнения заданий</vt:lpstr>
      <vt:lpstr>Найдите  вводные слова, определите их значение</vt:lpstr>
      <vt:lpstr>Слайд 14</vt:lpstr>
      <vt:lpstr>Так выглядел опросный лист.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Вводные слова и знаки препинания при них.</dc:title>
  <dc:creator>home</dc:creator>
  <cp:lastModifiedBy>home</cp:lastModifiedBy>
  <cp:revision>26</cp:revision>
  <dcterms:created xsi:type="dcterms:W3CDTF">2020-03-21T15:05:12Z</dcterms:created>
  <dcterms:modified xsi:type="dcterms:W3CDTF">2020-05-07T13:41:12Z</dcterms:modified>
</cp:coreProperties>
</file>