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7" r:id="rId3"/>
    <p:sldId id="269" r:id="rId4"/>
    <p:sldId id="278" r:id="rId5"/>
    <p:sldId id="270" r:id="rId6"/>
    <p:sldId id="281" r:id="rId7"/>
    <p:sldId id="282" r:id="rId8"/>
    <p:sldId id="271" r:id="rId9"/>
    <p:sldId id="272" r:id="rId10"/>
    <p:sldId id="273" r:id="rId11"/>
    <p:sldId id="274" r:id="rId12"/>
    <p:sldId id="275" r:id="rId13"/>
    <p:sldId id="276" r:id="rId14"/>
    <p:sldId id="28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1504" y="3989040"/>
            <a:ext cx="6660976" cy="1600200"/>
          </a:xfrm>
        </p:spPr>
        <p:txBody>
          <a:bodyPr>
            <a:normAutofit fontScale="92500"/>
          </a:bodyPr>
          <a:lstStyle/>
          <a:p>
            <a:pPr algn="r">
              <a:spcBef>
                <a:spcPts val="0"/>
              </a:spcBef>
            </a:pPr>
            <a:r>
              <a:rPr lang="ru-RU" dirty="0" err="1" smtClean="0"/>
              <a:t>Шалова</a:t>
            </a:r>
            <a:r>
              <a:rPr lang="ru-RU" dirty="0" smtClean="0"/>
              <a:t> </a:t>
            </a:r>
            <a:r>
              <a:rPr lang="ru-RU" dirty="0" smtClean="0"/>
              <a:t>Светлана Юрьевна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доцент кафедры 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социальной педагогики и психологии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ТИ имени А.П. Чехова (филиала) РГЭУ (РИНХ)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ИССЛЕДОВАТЕЛЬСКОЙ РАБОТЫ ОБУЧАЮЩИХСЯ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78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исследований (информатика)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Система администрирования интеллектуальной структуры онлайнового учебного процесса</a:t>
            </a:r>
          </a:p>
          <a:p>
            <a:r>
              <a:rPr lang="ru-RU" sz="2800" dirty="0"/>
              <a:t>Моделирование “неплотных” сред в реальном времени</a:t>
            </a:r>
          </a:p>
          <a:p>
            <a:r>
              <a:rPr lang="ru-RU" sz="2800" dirty="0"/>
              <a:t>Среда для создания героев и их анимации в 3D играх и симуляторах Разработка универсальной системы тестирования знаний «FTS»</a:t>
            </a:r>
          </a:p>
          <a:p>
            <a:r>
              <a:rPr lang="ru-RU" sz="2800" dirty="0"/>
              <a:t>Разработка программы для анализа поэтических текстов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1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исследований</a:t>
            </a:r>
            <a:r>
              <a:rPr lang="en-US" dirty="0"/>
              <a:t> (</a:t>
            </a:r>
            <a:r>
              <a:rPr lang="ru-RU" dirty="0"/>
              <a:t>математика)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Вероятности победы и поражения в некоторых карточных играх</a:t>
            </a:r>
          </a:p>
          <a:p>
            <a:r>
              <a:rPr lang="ru-RU" dirty="0"/>
              <a:t>Метод спуска и решение уравнений в целых числах. Применение фрактальной геометрии в естественных науках.</a:t>
            </a:r>
          </a:p>
          <a:p>
            <a:r>
              <a:rPr lang="ru-RU" dirty="0"/>
              <a:t>Как смять пакет от молока, чтобы в него вошло больше</a:t>
            </a:r>
          </a:p>
          <a:p>
            <a:r>
              <a:rPr lang="ru-RU" dirty="0"/>
              <a:t>Выполнение геометрических преобразований с помощью равностороннего треугольника-шаблона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70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E3B30"/>
                </a:solidFill>
              </a:rPr>
              <a:t>Примеры исследований</a:t>
            </a:r>
            <a:r>
              <a:rPr lang="en-US" dirty="0">
                <a:solidFill>
                  <a:srgbClr val="4E3B30"/>
                </a:solidFill>
              </a:rPr>
              <a:t> (</a:t>
            </a:r>
            <a:r>
              <a:rPr lang="ru-RU" dirty="0">
                <a:solidFill>
                  <a:srgbClr val="4E3B30"/>
                </a:solidFill>
              </a:rPr>
              <a:t>история)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Взаимоотношения русской православной церкви и советской власти в октябре 1917 – 1925 гг.</a:t>
            </a:r>
          </a:p>
          <a:p>
            <a:r>
              <a:rPr lang="ru-RU" dirty="0"/>
              <a:t>Творческая интеллигенция о революции 1905-1907 гг.</a:t>
            </a:r>
          </a:p>
          <a:p>
            <a:r>
              <a:rPr lang="ru-RU" dirty="0"/>
              <a:t>Варяжская проблема в современной отечественной историографии</a:t>
            </a:r>
          </a:p>
          <a:p>
            <a:r>
              <a:rPr lang="ru-RU" dirty="0"/>
              <a:t>Место и роль женщины у восточных славян (на основе языческих культов и мифологии).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59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4E3B30"/>
                </a:solidFill>
              </a:rPr>
              <a:t>Примеры исследований</a:t>
            </a:r>
            <a:r>
              <a:rPr lang="en-US" dirty="0">
                <a:solidFill>
                  <a:srgbClr val="4E3B30"/>
                </a:solidFill>
              </a:rPr>
              <a:t> (</a:t>
            </a:r>
            <a:r>
              <a:rPr lang="ru-RU" dirty="0">
                <a:solidFill>
                  <a:srgbClr val="4E3B30"/>
                </a:solidFill>
              </a:rPr>
              <a:t>филология)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Художественные средства в рассказе А.П</a:t>
            </a:r>
            <a:r>
              <a:rPr lang="ru-RU" dirty="0" smtClean="0"/>
              <a:t>. Чехова </a:t>
            </a:r>
            <a:r>
              <a:rPr lang="ru-RU" dirty="0"/>
              <a:t>«Палата № 6»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Архаизмы в составе русских пословиц и поговорок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Качественная характеристика человека в современном русском языке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Гендерные стереотипы общения в английском языке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Средства выражения отрицания в немецком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554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оценки исследовательской работы учащихся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0319"/>
            <a:ext cx="7128792" cy="447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194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1142984"/>
            <a:ext cx="7143800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Лишь в истине и цель и красота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1697" y="500063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И. Бунин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правильной организации исследовательская деятельность: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8937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ф</a:t>
            </a:r>
            <a:r>
              <a:rPr lang="ru-RU" sz="2800" dirty="0" smtClean="0"/>
              <a:t>ормирует у учащихся ориентацию на творчество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о</a:t>
            </a:r>
            <a:r>
              <a:rPr lang="ru-RU" sz="2800" dirty="0" smtClean="0"/>
              <a:t>беспечивает формирование общекультурных и специальных компетентностей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с</a:t>
            </a:r>
            <a:r>
              <a:rPr lang="ru-RU" sz="2800" dirty="0" smtClean="0"/>
              <a:t>пособствует интеллектуальному развитию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создает благоприятные условия для самореализации каждого ребенка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69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организации исследовательской деятельности учащихся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564904"/>
            <a:ext cx="8208912" cy="374441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000" dirty="0"/>
              <a:t>принцип связи </a:t>
            </a:r>
            <a:r>
              <a:rPr lang="ru-RU" sz="3000" dirty="0" smtClean="0"/>
              <a:t>исследовательской деятельности с </a:t>
            </a:r>
            <a:r>
              <a:rPr lang="ru-RU" sz="3000" dirty="0"/>
              <a:t>процессом </a:t>
            </a:r>
            <a:r>
              <a:rPr lang="ru-RU" sz="3000" dirty="0" smtClean="0"/>
              <a:t>обучения;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/>
              <a:t>принцип развития творческих способностей </a:t>
            </a:r>
            <a:r>
              <a:rPr lang="ru-RU" sz="3000" dirty="0" smtClean="0"/>
              <a:t>учащихся;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/>
              <a:t>принцип </a:t>
            </a:r>
            <a:r>
              <a:rPr lang="ru-RU" sz="3000" dirty="0" smtClean="0"/>
              <a:t>добровольности;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 smtClean="0"/>
              <a:t>принцип открытости;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 smtClean="0"/>
              <a:t>принцип диалогичности;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 smtClean="0"/>
              <a:t>принцип индивидуализации;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000" dirty="0" smtClean="0"/>
              <a:t>принцип </a:t>
            </a:r>
            <a:r>
              <a:rPr lang="ru-RU" sz="3000" dirty="0"/>
              <a:t>стимулирующего </a:t>
            </a:r>
            <a:r>
              <a:rPr lang="ru-RU" sz="3000" dirty="0" smtClean="0"/>
              <a:t>наставничества.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8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ризнаки </a:t>
            </a:r>
            <a:r>
              <a:rPr lang="ru-RU" dirty="0"/>
              <a:t>творческой </a:t>
            </a:r>
            <a:r>
              <a:rPr lang="ru-RU" dirty="0" smtClean="0"/>
              <a:t>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возможность </a:t>
            </a:r>
            <a:r>
              <a:rPr lang="ru-RU" sz="2800" dirty="0"/>
              <a:t>совершенствования отдельных предметов </a:t>
            </a:r>
            <a:r>
              <a:rPr lang="ru-RU" sz="2800" dirty="0" smtClean="0"/>
              <a:t>среды;</a:t>
            </a:r>
            <a:endParaRPr lang="ru-RU" sz="2800" dirty="0"/>
          </a:p>
          <a:p>
            <a:r>
              <a:rPr lang="ru-RU" sz="2800" dirty="0" smtClean="0"/>
              <a:t>доступность </a:t>
            </a:r>
            <a:r>
              <a:rPr lang="ru-RU" sz="2800" dirty="0"/>
              <a:t>технических </a:t>
            </a:r>
            <a:r>
              <a:rPr lang="ru-RU" sz="2800" dirty="0" smtClean="0"/>
              <a:t>средств;</a:t>
            </a:r>
            <a:endParaRPr lang="ru-RU" sz="2800" dirty="0"/>
          </a:p>
          <a:p>
            <a:r>
              <a:rPr lang="ru-RU" sz="2800" dirty="0" smtClean="0"/>
              <a:t>демократичность;</a:t>
            </a:r>
            <a:endParaRPr lang="ru-RU" sz="2800" dirty="0"/>
          </a:p>
          <a:p>
            <a:r>
              <a:rPr lang="ru-RU" sz="2800" dirty="0" smtClean="0"/>
              <a:t>избирательность;</a:t>
            </a:r>
            <a:endParaRPr lang="ru-RU" sz="2800" dirty="0"/>
          </a:p>
          <a:p>
            <a:r>
              <a:rPr lang="ru-RU" sz="2800" dirty="0" smtClean="0"/>
              <a:t>гуманизм;</a:t>
            </a:r>
            <a:endParaRPr lang="ru-RU" sz="2800" dirty="0"/>
          </a:p>
          <a:p>
            <a:r>
              <a:rPr lang="ru-RU" sz="2800" dirty="0" smtClean="0"/>
              <a:t>наличие </a:t>
            </a:r>
            <a:r>
              <a:rPr lang="ru-RU" sz="2800" dirty="0"/>
              <a:t>условий для самореализации </a:t>
            </a:r>
            <a:r>
              <a:rPr lang="ru-RU" sz="2800" dirty="0" smtClean="0"/>
              <a:t>каждого;</a:t>
            </a:r>
            <a:endParaRPr lang="ru-RU" sz="2800" dirty="0"/>
          </a:p>
          <a:p>
            <a:r>
              <a:rPr lang="ru-RU" sz="2800" dirty="0" smtClean="0"/>
              <a:t>сотрудничество.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78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4E3B30"/>
                </a:solidFill>
              </a:rPr>
              <a:t>Методологические характеристики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0A22E"/>
              </a:buClr>
            </a:pPr>
            <a:r>
              <a:rPr lang="ru-RU" sz="2400" b="1" i="1" dirty="0">
                <a:solidFill>
                  <a:srgbClr val="4E3B30"/>
                </a:solidFill>
              </a:rPr>
              <a:t>Объект:</a:t>
            </a:r>
            <a:r>
              <a:rPr lang="ru-RU" sz="2400" dirty="0">
                <a:solidFill>
                  <a:srgbClr val="4E3B30"/>
                </a:solidFill>
              </a:rPr>
              <a:t>  что рассматривается?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0A22E"/>
              </a:buClr>
            </a:pPr>
            <a:r>
              <a:rPr lang="ru-RU" sz="2400" b="1" i="1" dirty="0">
                <a:solidFill>
                  <a:srgbClr val="4E3B30"/>
                </a:solidFill>
              </a:rPr>
              <a:t>Предмет:</a:t>
            </a:r>
            <a:r>
              <a:rPr lang="ru-RU" sz="2400" dirty="0">
                <a:solidFill>
                  <a:srgbClr val="4E3B30"/>
                </a:solidFill>
              </a:rPr>
              <a:t>   как рассматривается объект, какие присущие ему отношения, аспекты и функции выделяет исследователь для изучения?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0A22E"/>
              </a:buClr>
            </a:pPr>
            <a:r>
              <a:rPr lang="ru-RU" sz="2400" b="1" i="1" dirty="0">
                <a:solidFill>
                  <a:srgbClr val="4E3B30"/>
                </a:solidFill>
              </a:rPr>
              <a:t>Цель:</a:t>
            </a:r>
            <a:r>
              <a:rPr lang="ru-RU" sz="2400" dirty="0">
                <a:solidFill>
                  <a:srgbClr val="4E3B30"/>
                </a:solidFill>
              </a:rPr>
              <a:t>   какой результат предполагается получить?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0A22E"/>
              </a:buClr>
            </a:pPr>
            <a:r>
              <a:rPr lang="ru-RU" sz="2400" b="1" i="1" dirty="0">
                <a:solidFill>
                  <a:srgbClr val="4E3B30"/>
                </a:solidFill>
              </a:rPr>
              <a:t>Задачи:</a:t>
            </a:r>
            <a:r>
              <a:rPr lang="ru-RU" sz="2400" dirty="0">
                <a:solidFill>
                  <a:srgbClr val="4E3B30"/>
                </a:solidFill>
              </a:rPr>
              <a:t>   что нужно сделать, чтобы цель была достигнута?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rgbClr val="F0A22E"/>
              </a:buClr>
            </a:pPr>
            <a:r>
              <a:rPr lang="ru-RU" sz="2400" b="1" i="1" dirty="0">
                <a:solidFill>
                  <a:srgbClr val="4E3B30"/>
                </a:solidFill>
              </a:rPr>
              <a:t>Гипотеза:   </a:t>
            </a:r>
            <a:r>
              <a:rPr lang="ru-RU" sz="2400" dirty="0">
                <a:solidFill>
                  <a:srgbClr val="4E3B30"/>
                </a:solidFill>
              </a:rPr>
              <a:t>что не очевидно в объекте, что исследователь видит в нем такого, чего не замечают другие?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6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Franklin Gothic Book"/>
              </a:rPr>
              <a:t>Цель исследования – </a:t>
            </a:r>
            <a:r>
              <a:rPr lang="ru-RU" sz="3600" dirty="0">
                <a:solidFill>
                  <a:prstClr val="black"/>
                </a:solidFill>
                <a:latin typeface="Franklin Gothic Book"/>
              </a:rPr>
              <a:t>осознанный образ предполагаемого результата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/>
              <a:t>Должна отражать конечный результат исследования</a:t>
            </a:r>
          </a:p>
          <a:p>
            <a:pPr marL="0" lvl="0" indent="0">
              <a:buNone/>
            </a:pPr>
            <a:r>
              <a:rPr lang="ru-RU" sz="2800" dirty="0"/>
              <a:t>(новые факты; закономерности; модели  явлений; разработки программ, рекомендаций и т.д.)</a:t>
            </a:r>
          </a:p>
          <a:p>
            <a:pPr lvl="0"/>
            <a:r>
              <a:rPr lang="ru-RU" sz="2800" dirty="0"/>
              <a:t>Ее достижение должно быть проверяемым</a:t>
            </a:r>
          </a:p>
          <a:p>
            <a:pPr lvl="0"/>
            <a:r>
              <a:rPr lang="ru-RU" sz="2800" dirty="0"/>
              <a:t>Возможные формулировки: выявить…; определить…; разработать…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22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Franklin Gothic Book"/>
              </a:rPr>
              <a:t>Гипотеза</a:t>
            </a:r>
            <a:r>
              <a:rPr lang="ru-RU" sz="3200" dirty="0">
                <a:solidFill>
                  <a:prstClr val="black"/>
                </a:solidFill>
                <a:latin typeface="Franklin Gothic Book"/>
              </a:rPr>
              <a:t> – предположение, выдвигаемое для объяснения какого-либо явления и требующее доказательства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3958952"/>
          </a:xfrm>
        </p:spPr>
        <p:txBody>
          <a:bodyPr/>
          <a:lstStyle/>
          <a:p>
            <a:r>
              <a:rPr lang="ru-RU" sz="2800" dirty="0"/>
              <a:t>Должна быть принципиально проверяемой</a:t>
            </a:r>
          </a:p>
          <a:p>
            <a:pPr lvl="0"/>
            <a:r>
              <a:rPr lang="ru-RU" sz="2800" dirty="0"/>
              <a:t>Должна отражать устойчивые и необходимые связи, присущие изучаемым явлениям, которые могут приобретать ха­рактер закона или закономерности</a:t>
            </a:r>
          </a:p>
          <a:p>
            <a:pPr lvl="0"/>
            <a:r>
              <a:rPr lang="ru-RU" sz="2800" dirty="0"/>
              <a:t>Должна быть  нестандартной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54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исследований</a:t>
            </a:r>
            <a:r>
              <a:rPr lang="en-US" dirty="0"/>
              <a:t> (</a:t>
            </a:r>
            <a:r>
              <a:rPr lang="ru-RU" dirty="0"/>
              <a:t>Биология)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Влияние свалки на почвенную </a:t>
            </a:r>
            <a:r>
              <a:rPr lang="ru-RU" sz="2800" dirty="0" err="1"/>
              <a:t>мезофауну</a:t>
            </a:r>
            <a:endParaRPr lang="ru-RU" sz="2800" dirty="0"/>
          </a:p>
          <a:p>
            <a:r>
              <a:rPr lang="ru-RU" sz="2800" dirty="0"/>
              <a:t>Качество природной и питьевой воды г</a:t>
            </a:r>
            <a:r>
              <a:rPr lang="ru-RU" sz="2800" dirty="0" smtClean="0"/>
              <a:t>. Тулы</a:t>
            </a:r>
            <a:endParaRPr lang="ru-RU" sz="2800" dirty="0"/>
          </a:p>
          <a:p>
            <a:r>
              <a:rPr lang="ru-RU" sz="2800" dirty="0"/>
              <a:t>Исследование антибактериальных свойств зубных паст</a:t>
            </a:r>
          </a:p>
          <a:p>
            <a:r>
              <a:rPr lang="ru-RU" sz="2800" dirty="0"/>
              <a:t>Исследование и оценка функционального состояния нервной системы подростков</a:t>
            </a:r>
          </a:p>
          <a:p>
            <a:pPr marL="0" lv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38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исследований (физика)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Поведение струи воды как </a:t>
            </a:r>
            <a:r>
              <a:rPr lang="ru-RU" dirty="0" err="1"/>
              <a:t>световода</a:t>
            </a:r>
            <a:endParaRPr lang="ru-RU" dirty="0"/>
          </a:p>
          <a:p>
            <a:r>
              <a:rPr lang="ru-RU" dirty="0"/>
              <a:t>Динамика встречного столкновения струй жидкости</a:t>
            </a:r>
          </a:p>
          <a:p>
            <a:r>
              <a:rPr lang="ru-RU" dirty="0"/>
              <a:t>Разработка методики формирования </a:t>
            </a:r>
            <a:r>
              <a:rPr lang="ru-RU" dirty="0" err="1"/>
              <a:t>нанолокальных</a:t>
            </a:r>
            <a:r>
              <a:rPr lang="ru-RU" dirty="0"/>
              <a:t> областей для позиционирования углеродных </a:t>
            </a:r>
            <a:r>
              <a:rPr lang="ru-RU" dirty="0" err="1"/>
              <a:t>нанотрубок</a:t>
            </a:r>
            <a:r>
              <a:rPr lang="ru-RU" dirty="0"/>
              <a:t> на подложке</a:t>
            </a:r>
          </a:p>
          <a:p>
            <a:r>
              <a:rPr lang="ru-RU" dirty="0"/>
              <a:t>Акустические свойства банок</a:t>
            </a:r>
          </a:p>
          <a:p>
            <a:r>
              <a:rPr lang="ru-RU" dirty="0"/>
              <a:t>Создание конструкции для самостоятельного преодоления лестничных маршей инвалидом-колясочником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035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361</TotalTime>
  <Words>529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ОРГАНИЗАЦИЯ ИССЛЕДОВАТЕЛЬСКОЙ РАБОТЫ ОБУЧАЮЩИХСЯ </vt:lpstr>
      <vt:lpstr>При правильной организации исследовательская деятельность:</vt:lpstr>
      <vt:lpstr>Принципы организации исследовательской деятельности учащихся</vt:lpstr>
      <vt:lpstr>Признаки творческой среды</vt:lpstr>
      <vt:lpstr>Методологические характеристики исследования</vt:lpstr>
      <vt:lpstr>Цель исследования – осознанный образ предполагаемого результата</vt:lpstr>
      <vt:lpstr>Гипотеза – предположение, выдвигаемое для объяснения какого-либо явления и требующее доказательства</vt:lpstr>
      <vt:lpstr>Примеры исследований (Биология)</vt:lpstr>
      <vt:lpstr>Примеры исследований (физика)</vt:lpstr>
      <vt:lpstr>Примеры исследований (информатика)</vt:lpstr>
      <vt:lpstr>Примеры исследований (математика)</vt:lpstr>
      <vt:lpstr>Примеры исследований (история)</vt:lpstr>
      <vt:lpstr>Примеры исследований (филология)</vt:lpstr>
      <vt:lpstr>Критерии оценки исследовательской работы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</dc:title>
  <dc:creator>Владелец</dc:creator>
  <cp:lastModifiedBy>Юрий</cp:lastModifiedBy>
  <cp:revision>44</cp:revision>
  <dcterms:created xsi:type="dcterms:W3CDTF">2009-11-15T19:52:35Z</dcterms:created>
  <dcterms:modified xsi:type="dcterms:W3CDTF">2016-03-25T12:18:19Z</dcterms:modified>
</cp:coreProperties>
</file>