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71" r:id="rId5"/>
    <p:sldId id="258" r:id="rId6"/>
    <p:sldId id="272" r:id="rId7"/>
    <p:sldId id="263" r:id="rId8"/>
    <p:sldId id="273" r:id="rId9"/>
    <p:sldId id="264" r:id="rId10"/>
    <p:sldId id="274" r:id="rId11"/>
    <p:sldId id="265" r:id="rId12"/>
    <p:sldId id="266" r:id="rId13"/>
    <p:sldId id="275" r:id="rId14"/>
    <p:sldId id="260" r:id="rId15"/>
    <p:sldId id="261" r:id="rId16"/>
    <p:sldId id="259" r:id="rId17"/>
    <p:sldId id="262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D4"/>
    <a:srgbClr val="E99FE9"/>
    <a:srgbClr val="A7E8FF"/>
    <a:srgbClr val="5AFB19"/>
    <a:srgbClr val="94EF25"/>
    <a:srgbClr val="5DF57A"/>
    <a:srgbClr val="27F14D"/>
    <a:srgbClr val="1FE136"/>
    <a:srgbClr val="1AC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30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4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3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2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8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E5F2-3210-4A80-B94F-7CB6DAB908B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F8F8-C80C-4E8F-A760-CBE6AC8DD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tulab.net/index.php?option=com_content&amp;view=article&amp;id=189:2009-08-30-11-00-32&amp;catid=45:10&amp;Itemid=10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78" y="814486"/>
            <a:ext cx="10836321" cy="30306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Три способа </a:t>
            </a:r>
            <a:br>
              <a:rPr lang="ru-RU" dirty="0"/>
            </a:br>
            <a:r>
              <a:rPr lang="ru-RU" dirty="0"/>
              <a:t>восприятия, переработки и извлечения информации и метод </a:t>
            </a:r>
            <a:r>
              <a:rPr lang="ru-RU" dirty="0" smtClean="0"/>
              <a:t>проектов.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83456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Реализация системно - деятельностного подхода в рамках ФГОС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41835" y="5402691"/>
            <a:ext cx="655322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/>
              <a:t>Уманец О.А.,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/>
              <a:t>руководитель Научного общества обучающихся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48174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5528" y="204716"/>
            <a:ext cx="8516203" cy="129302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Ведущие </a:t>
            </a:r>
            <a:br>
              <a:rPr lang="ru-RU" sz="3100" b="1" dirty="0"/>
            </a:br>
            <a:r>
              <a:rPr lang="ru-RU" sz="3100" b="1" dirty="0"/>
              <a:t>репрезентативные системы </a:t>
            </a:r>
            <a:br>
              <a:rPr lang="ru-RU" sz="3100" b="1" dirty="0"/>
            </a:br>
            <a:r>
              <a:rPr lang="ru-RU" sz="3100" b="1" dirty="0"/>
              <a:t>у школьников разных возрастов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158732"/>
          <a:ext cx="12192001" cy="5621722"/>
        </p:xfrm>
        <a:graphic>
          <a:graphicData uri="http://schemas.openxmlformats.org/drawingml/2006/table">
            <a:tbl>
              <a:tblPr/>
              <a:tblGrid>
                <a:gridCol w="220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2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29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2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1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3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Модальная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Младшие школьники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классники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классники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Старше-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классники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2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Кинестетики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B19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Большинство 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B19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Уменьшение, но ведущая 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B19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Меньше 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FB19">
                        <a:alpha val="97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Примерно 1/3: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30/10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Аудиалы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Развивается до 27%, конкурирует с кинестетическим восприятием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Уменьшение до 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Визуалы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Меньшинство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~10%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Начинает развиваться до 12,5% до 33%, конкурируя с кинестетическим восприятием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Развивается у 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60%,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45% из них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визуалов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кинестетиков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9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Особенности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Хорошо развита одна модальная система.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Хорошо развита одна модальная система.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Наблюдается переход к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аудиальной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частично визуальной.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большинства развиты две модальности.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Высокий процент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визуалов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кинестетиков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77129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newsociolog.ru/images/4/0/agentstv_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3" y="4012442"/>
            <a:ext cx="5786651" cy="2845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5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1477"/>
            <a:ext cx="3684896" cy="50086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442CD4"/>
                </a:solidFill>
              </a:rPr>
              <a:t>Учитель должен решить задачу:</a:t>
            </a:r>
            <a:br>
              <a:rPr lang="ru-RU" sz="2400" b="1" dirty="0">
                <a:solidFill>
                  <a:srgbClr val="442CD4"/>
                </a:solidFill>
              </a:rPr>
            </a:br>
            <a:r>
              <a:rPr lang="ru-RU" sz="2400" b="1" dirty="0">
                <a:solidFill>
                  <a:srgbClr val="442CD4"/>
                </a:solidFill>
              </a:rPr>
              <a:t/>
            </a:r>
            <a:br>
              <a:rPr lang="ru-RU" sz="2400" b="1" dirty="0">
                <a:solidFill>
                  <a:srgbClr val="442CD4"/>
                </a:solidFill>
              </a:rPr>
            </a:br>
            <a:r>
              <a:rPr lang="ru-RU" sz="2400" b="1" i="1" dirty="0">
                <a:solidFill>
                  <a:srgbClr val="442CD4"/>
                </a:solidFill>
              </a:rPr>
              <a:t>отшлифовать свои способности подавать учебную информацию в </a:t>
            </a:r>
            <a:r>
              <a:rPr lang="ru-RU" sz="2400" b="1" i="1" dirty="0">
                <a:solidFill>
                  <a:srgbClr val="FF0000"/>
                </a:solidFill>
              </a:rPr>
              <a:t>полимодальной форме</a:t>
            </a:r>
            <a:r>
              <a:rPr lang="ru-RU" sz="2400" b="1" i="1" dirty="0">
                <a:solidFill>
                  <a:srgbClr val="442CD4"/>
                </a:solidFill>
              </a:rPr>
              <a:t>, используя </a:t>
            </a:r>
            <a:r>
              <a:rPr lang="ru-RU" sz="2400" b="1" i="1" dirty="0">
                <a:solidFill>
                  <a:srgbClr val="FF0000"/>
                </a:solidFill>
              </a:rPr>
              <a:t>все каналы </a:t>
            </a:r>
            <a:r>
              <a:rPr lang="ru-RU" sz="2400" b="1" i="1" dirty="0">
                <a:solidFill>
                  <a:srgbClr val="442CD4"/>
                </a:solidFill>
              </a:rPr>
              <a:t>восприятия: и зрение, и слух, и кинестетический канал</a:t>
            </a:r>
          </a:p>
        </p:txBody>
      </p:sp>
      <p:pic>
        <p:nvPicPr>
          <p:cNvPr id="4098" name="Picture 2" descr="http://topreferat.znate.ru/pars_docs/refs/53/52992/52992_html_m163a5ff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15" y="1"/>
            <a:ext cx="8415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2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851" y="45047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</a:t>
            </a:r>
            <a:r>
              <a:rPr lang="ru-RU" b="1" dirty="0">
                <a:solidFill>
                  <a:srgbClr val="FF0000"/>
                </a:solidFill>
              </a:rPr>
              <a:t>. Практическая часть: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проект и модальности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799" y="1583140"/>
            <a:ext cx="11051275" cy="4635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Тема исследовательского проекта:</a:t>
            </a:r>
          </a:p>
          <a:p>
            <a:pPr>
              <a:buNone/>
            </a:pPr>
            <a:r>
              <a:rPr lang="ru-RU" b="1" dirty="0"/>
              <a:t>«</a:t>
            </a:r>
            <a:r>
              <a:rPr lang="ru-RU" b="1" u="sng" dirty="0">
                <a:hlinkClick r:id="rId2"/>
              </a:rPr>
              <a:t>Исследование изменений в экосистемах на биологических моделях (аквариум).</a:t>
            </a:r>
            <a:r>
              <a:rPr lang="ru-RU" b="1" dirty="0"/>
              <a:t>» (время для подготовки 1 неделя)</a:t>
            </a:r>
          </a:p>
          <a:p>
            <a:pPr>
              <a:buNone/>
            </a:pPr>
            <a:r>
              <a:rPr lang="ru-RU" b="1" dirty="0"/>
              <a:t>Цель проекта:</a:t>
            </a:r>
          </a:p>
          <a:p>
            <a:pPr>
              <a:buNone/>
            </a:pPr>
            <a:r>
              <a:rPr lang="ru-RU" b="1" dirty="0"/>
              <a:t>1) обучающая: управляя некоторыми внешними переменными, добиться устойчивости виртуальной экосистемы;</a:t>
            </a:r>
          </a:p>
          <a:p>
            <a:pPr>
              <a:buNone/>
            </a:pPr>
            <a:r>
              <a:rPr lang="ru-RU" b="1" dirty="0"/>
              <a:t>2) практическая: раскрыть сущность метода научного познания -моделирование и опробовать его на практике;</a:t>
            </a:r>
          </a:p>
          <a:p>
            <a:pPr>
              <a:buNone/>
            </a:pPr>
            <a:r>
              <a:rPr lang="ru-RU" b="1" dirty="0"/>
              <a:t>3) воспитательная - создать положительную мотивационную базу для использования экологических знаний в повседневной жизни и в будущей профессиональной деятельности.</a:t>
            </a:r>
          </a:p>
          <a:p>
            <a:pPr>
              <a:buNone/>
            </a:pPr>
            <a:r>
              <a:rPr lang="ru-RU" b="1" dirty="0"/>
              <a:t>Доминирующая деятельность в проекте: творческая и ролевая.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00346" cy="68580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474424" y="368490"/>
            <a:ext cx="4535606" cy="59094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Слово </a:t>
            </a:r>
            <a:r>
              <a:rPr lang="ru-RU" dirty="0" err="1"/>
              <a:t>учителя,диалог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b="1" dirty="0"/>
              <a:t>для «В»</a:t>
            </a:r>
            <a:r>
              <a:rPr lang="ru-RU" dirty="0"/>
              <a:t> – просмотр страницы в интернете, употреблять слова, описывающие цвет, размер, форму, местоположение;</a:t>
            </a:r>
          </a:p>
          <a:p>
            <a:endParaRPr lang="ru-RU" dirty="0"/>
          </a:p>
          <a:p>
            <a:r>
              <a:rPr lang="ru-RU" b="1" dirty="0"/>
              <a:t>для «А»</a:t>
            </a:r>
            <a:r>
              <a:rPr lang="ru-RU" dirty="0"/>
              <a:t> – устное объяснение с используйте вариации голоса (гром­кость, паузы, высоту), отражать телом ритм метронома.</a:t>
            </a:r>
          </a:p>
          <a:p>
            <a:endParaRPr lang="ru-RU" dirty="0"/>
          </a:p>
          <a:p>
            <a:r>
              <a:rPr lang="ru-RU" b="1" dirty="0"/>
              <a:t>для «К»</a:t>
            </a:r>
            <a:r>
              <a:rPr lang="ru-RU" dirty="0"/>
              <a:t> – посадить за компьютер и дать возможность самому открыть страницу и сделать выбор, использовать жесты, прикосновения, записать название сайта, </a:t>
            </a:r>
            <a:r>
              <a:rPr lang="ru-RU" dirty="0" err="1"/>
              <a:t>работы,не</a:t>
            </a:r>
            <a:r>
              <a:rPr lang="ru-RU" dirty="0"/>
              <a:t> жалеть эмоций (удивление, восторг, страх) и преувеличений.</a:t>
            </a:r>
          </a:p>
        </p:txBody>
      </p:sp>
    </p:spTree>
    <p:extLst>
      <p:ext uri="{BB962C8B-B14F-4D97-AF65-F5344CB8AC3E}">
        <p14:creationId xmlns:p14="http://schemas.microsoft.com/office/powerpoint/2010/main" val="423375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8020334" y="368490"/>
            <a:ext cx="4535606" cy="59094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Слово </a:t>
            </a:r>
            <a:r>
              <a:rPr lang="ru-RU" dirty="0" err="1"/>
              <a:t>учителя,диалог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b="1" dirty="0"/>
              <a:t>для «В»</a:t>
            </a:r>
            <a:r>
              <a:rPr lang="ru-RU" dirty="0"/>
              <a:t> – просмотр страницы в интернете, употреблять слова, описывающие цвет, размер, форму, местоположение;</a:t>
            </a:r>
          </a:p>
          <a:p>
            <a:endParaRPr lang="ru-RU" dirty="0"/>
          </a:p>
          <a:p>
            <a:r>
              <a:rPr lang="ru-RU" b="1" dirty="0"/>
              <a:t>для «А»</a:t>
            </a:r>
            <a:r>
              <a:rPr lang="ru-RU" dirty="0"/>
              <a:t> – устное объяснение с используйте вариации голоса (гром­кость, паузы, высоту), отражать телом ритм метронома.</a:t>
            </a:r>
          </a:p>
          <a:p>
            <a:endParaRPr lang="ru-RU" dirty="0"/>
          </a:p>
          <a:p>
            <a:r>
              <a:rPr lang="ru-RU" b="1" dirty="0"/>
              <a:t>для «К»</a:t>
            </a:r>
            <a:r>
              <a:rPr lang="ru-RU" dirty="0"/>
              <a:t> – посадить за компьютер и дать возможность самому открыть страницу и сделать выбор, использовать жесты, прикосновения, записать название сайта, </a:t>
            </a:r>
            <a:r>
              <a:rPr lang="ru-RU" dirty="0" err="1"/>
              <a:t>работы,не</a:t>
            </a:r>
            <a:r>
              <a:rPr lang="ru-RU" dirty="0"/>
              <a:t> жалеть эмоций (удивление, восторг, страх) и преувеличений.</a:t>
            </a:r>
          </a:p>
        </p:txBody>
      </p:sp>
    </p:spTree>
    <p:extLst>
      <p:ext uri="{BB962C8B-B14F-4D97-AF65-F5344CB8AC3E}">
        <p14:creationId xmlns:p14="http://schemas.microsoft.com/office/powerpoint/2010/main" val="31271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7725" cy="7315200"/>
          </a:xfrm>
          <a:prstGeom prst="rect">
            <a:avLst/>
          </a:prstGeom>
        </p:spPr>
      </p:pic>
      <p:pic>
        <p:nvPicPr>
          <p:cNvPr id="4" name="Picture 4" descr="2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92774"/>
            <a:ext cx="49053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41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84" y="1419466"/>
            <a:ext cx="7708710" cy="12930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69" y="2879678"/>
            <a:ext cx="5049060" cy="37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5386" y="774629"/>
            <a:ext cx="3323302" cy="523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6189" y="172794"/>
            <a:ext cx="8610600" cy="1295400"/>
          </a:xfrm>
        </p:spPr>
        <p:txBody>
          <a:bodyPr/>
          <a:lstStyle/>
          <a:p>
            <a:pPr algn="ctr"/>
            <a:r>
              <a:rPr lang="ru-RU" dirty="0"/>
              <a:t>образование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17584" y="1064562"/>
            <a:ext cx="5079991" cy="823912"/>
          </a:xfrm>
        </p:spPr>
        <p:txBody>
          <a:bodyPr>
            <a:normAutofit/>
          </a:bodyPr>
          <a:lstStyle/>
          <a:p>
            <a:r>
              <a:rPr lang="ru-RU" sz="4400" dirty="0"/>
              <a:t>Проблемы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0790" y="1888474"/>
            <a:ext cx="5311775" cy="4644673"/>
          </a:xfrm>
        </p:spPr>
        <p:txBody>
          <a:bodyPr>
            <a:noAutofit/>
          </a:bodyPr>
          <a:lstStyle/>
          <a:p>
            <a:r>
              <a:rPr lang="ru-RU" sz="2800" dirty="0"/>
              <a:t>Нежелание детей прикладывать усилия для овладения знаниями.</a:t>
            </a:r>
          </a:p>
          <a:p>
            <a:r>
              <a:rPr lang="ru-RU" sz="2800" dirty="0"/>
              <a:t>Большой объём информации.</a:t>
            </a:r>
          </a:p>
          <a:p>
            <a:r>
              <a:rPr lang="ru-RU" sz="2800" dirty="0"/>
              <a:t>Пассивная роль учащихся на уроке.</a:t>
            </a:r>
          </a:p>
          <a:p>
            <a:r>
              <a:rPr lang="ru-RU" sz="2800" dirty="0"/>
              <a:t>Отсутствие ответственности учащихся за результат.</a:t>
            </a:r>
          </a:p>
          <a:p>
            <a:r>
              <a:rPr lang="ru-RU" sz="2800" dirty="0"/>
              <a:t>Образ учителя негативный. (?)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78052" y="1064562"/>
            <a:ext cx="5105400" cy="823912"/>
          </a:xfrm>
        </p:spPr>
        <p:txBody>
          <a:bodyPr>
            <a:normAutofit/>
          </a:bodyPr>
          <a:lstStyle/>
          <a:p>
            <a:r>
              <a:rPr lang="ru-RU" sz="4400" dirty="0"/>
              <a:t>Перспективы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72199" y="1888474"/>
            <a:ext cx="5811253" cy="46446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ФГОС ОО делает упор на  УУД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Уменьшение                             Умение</a:t>
            </a:r>
          </a:p>
          <a:p>
            <a:pPr marL="0" indent="0" algn="ctr">
              <a:buNone/>
            </a:pPr>
            <a:r>
              <a:rPr lang="ru-RU" dirty="0"/>
              <a:t>объёма знаний                          применять </a:t>
            </a:r>
          </a:p>
          <a:p>
            <a:pPr marL="0" indent="0" algn="ctr">
              <a:buNone/>
            </a:pPr>
            <a:r>
              <a:rPr lang="ru-RU" dirty="0"/>
              <a:t>                                                   знания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Путём системно-деятельностного подхода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Ориентация на результат</a:t>
            </a:r>
          </a:p>
          <a:p>
            <a:pPr marL="0" indent="0" algn="ctr">
              <a:buNone/>
            </a:pPr>
            <a:r>
              <a:rPr lang="ru-RU" dirty="0"/>
              <a:t>1 место – личностные результаты</a:t>
            </a:r>
          </a:p>
          <a:p>
            <a:pPr marL="0" indent="0" algn="ctr">
              <a:buNone/>
            </a:pPr>
            <a:r>
              <a:rPr lang="ru-RU" dirty="0"/>
              <a:t>2 место – </a:t>
            </a:r>
            <a:r>
              <a:rPr lang="ru-RU" dirty="0" err="1"/>
              <a:t>метапредметные</a:t>
            </a:r>
            <a:r>
              <a:rPr lang="ru-RU" dirty="0"/>
              <a:t> результаты</a:t>
            </a:r>
          </a:p>
          <a:p>
            <a:pPr marL="0" indent="0" algn="ctr">
              <a:buNone/>
            </a:pPr>
            <a:r>
              <a:rPr lang="ru-RU" dirty="0"/>
              <a:t>3 место -  предметные результаты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797114" y="2248930"/>
            <a:ext cx="1152000" cy="46955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83362" y="2261286"/>
            <a:ext cx="1223427" cy="481914"/>
          </a:xfrm>
          <a:prstGeom prst="straightConnector1">
            <a:avLst/>
          </a:prstGeom>
          <a:ln w="4445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 rot="5400000">
            <a:off x="8792926" y="1308976"/>
            <a:ext cx="569796" cy="4847771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983362" y="4384379"/>
            <a:ext cx="223915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33" y="4591321"/>
            <a:ext cx="800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6189" y="172794"/>
            <a:ext cx="8610600" cy="1295400"/>
          </a:xfrm>
        </p:spPr>
        <p:txBody>
          <a:bodyPr/>
          <a:lstStyle/>
          <a:p>
            <a:pPr algn="ctr"/>
            <a:r>
              <a:rPr lang="ru-RU" dirty="0"/>
              <a:t>образование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329634" y="996323"/>
            <a:ext cx="5105400" cy="82391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Перспективы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928048" y="1692324"/>
            <a:ext cx="10140285" cy="49773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ФГОС ОО делает упор на  изменение процесса преподавания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      Ведущая роль                                 Конструирование</a:t>
            </a:r>
          </a:p>
          <a:p>
            <a:pPr marL="0" indent="0" algn="ctr">
              <a:buNone/>
            </a:pPr>
            <a:r>
              <a:rPr lang="ru-RU" sz="2800" b="1" dirty="0"/>
              <a:t>     деятельности,                                 образовательного</a:t>
            </a:r>
          </a:p>
          <a:p>
            <a:pPr marL="0" indent="0" algn="ctr">
              <a:buNone/>
            </a:pPr>
            <a:r>
              <a:rPr lang="ru-RU" sz="2800" b="1" dirty="0"/>
              <a:t>коммуникации                                       процесса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Путём системно - </a:t>
            </a:r>
            <a:r>
              <a:rPr lang="ru-RU" sz="2800" b="1" dirty="0" err="1"/>
              <a:t>деятельностного</a:t>
            </a:r>
            <a:r>
              <a:rPr lang="ru-RU" sz="2800" b="1" dirty="0"/>
              <a:t> подхода,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исключая пассивность участников образовательного процесса.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593604" y="2085157"/>
            <a:ext cx="1152000" cy="46955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36700" y="2042922"/>
            <a:ext cx="1223427" cy="481914"/>
          </a:xfrm>
          <a:prstGeom prst="straightConnector1">
            <a:avLst/>
          </a:prstGeom>
          <a:ln w="4445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 rot="5400000">
            <a:off x="5848094" y="602380"/>
            <a:ext cx="569796" cy="7571156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08149" y="4411676"/>
            <a:ext cx="223915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438" y="183094"/>
            <a:ext cx="800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41194"/>
            <a:ext cx="8610600" cy="171620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проекта как способ </a:t>
            </a:r>
            <a:r>
              <a:rPr lang="ru-RU" dirty="0">
                <a:solidFill>
                  <a:srgbClr val="FF0000"/>
                </a:solidFill>
              </a:rPr>
              <a:t>конструирования</a:t>
            </a:r>
            <a:r>
              <a:rPr lang="ru-RU" dirty="0"/>
              <a:t> образовательного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«Метод проекта – это инновационная технология обучения, при которой учащиеся приобретают новые знания в процессе поэтапного, самостоятельного/под руководством учителя планирования, разработки, выполнения и продуцирования усложняющихся заданий/ аспектов проблемы, её </a:t>
            </a:r>
            <a:r>
              <a:rPr lang="ru-RU" sz="3600" b="1" i="1" dirty="0" err="1">
                <a:solidFill>
                  <a:srgbClr val="C00000"/>
                </a:solidFill>
              </a:rPr>
              <a:t>микротем</a:t>
            </a:r>
            <a:r>
              <a:rPr lang="ru-RU" sz="3600" b="1" i="1" dirty="0">
                <a:solidFill>
                  <a:srgbClr val="C0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789" y="419100"/>
            <a:ext cx="9605211" cy="1295400"/>
          </a:xfrm>
        </p:spPr>
        <p:txBody>
          <a:bodyPr>
            <a:noAutofit/>
          </a:bodyPr>
          <a:lstStyle/>
          <a:p>
            <a:r>
              <a:rPr lang="ru-RU" sz="3200" b="1" dirty="0"/>
              <a:t>Почему</a:t>
            </a:r>
            <a:r>
              <a:rPr lang="ru-RU" sz="3200" dirty="0"/>
              <a:t> </a:t>
            </a:r>
            <a:r>
              <a:rPr lang="ru-RU" sz="3200" b="1" u="sng" dirty="0">
                <a:solidFill>
                  <a:srgbClr val="FF0000"/>
                </a:solidFill>
              </a:rPr>
              <a:t>необходимо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442CD4"/>
                </a:solidFill>
              </a:rPr>
              <a:t>овладевать</a:t>
            </a:r>
            <a:r>
              <a:rPr lang="ru-RU" sz="3200" dirty="0"/>
              <a:t> методом проектов </a:t>
            </a:r>
            <a:r>
              <a:rPr lang="ru-RU" sz="3200" b="1" dirty="0">
                <a:solidFill>
                  <a:srgbClr val="442CD4"/>
                </a:solidFill>
              </a:rPr>
              <a:t>и внедрять </a:t>
            </a:r>
            <a:r>
              <a:rPr lang="ru-RU" sz="3200" dirty="0"/>
              <a:t>его в образовательный процесс?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011" y="1269422"/>
            <a:ext cx="5496671" cy="9714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Проектная деятельность – средство достижения всех результатов: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9272" y="2213596"/>
            <a:ext cx="5311775" cy="39300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т.к. позволяет обучающимся чувствовать себя главными участниками учебного процесса </a:t>
            </a:r>
          </a:p>
          <a:p>
            <a:pPr marL="0" indent="0" algn="ctr">
              <a:buNone/>
            </a:pPr>
            <a:r>
              <a:rPr lang="ru-RU" dirty="0"/>
              <a:t> учитель = равные = ученик</a:t>
            </a:r>
          </a:p>
          <a:p>
            <a:r>
              <a:rPr lang="ru-RU" dirty="0"/>
              <a:t>т.к. выходит за пределы учебного предмета, следовательно, формирует УУД;</a:t>
            </a:r>
          </a:p>
          <a:p>
            <a:r>
              <a:rPr lang="ru-RU" dirty="0"/>
              <a:t>т. к. используется учебная ситуация, которая позволяет почувствовать ответственность за результат проекта</a:t>
            </a:r>
          </a:p>
          <a:p>
            <a:r>
              <a:rPr lang="ru-RU" dirty="0"/>
              <a:t>т. к. борется с формальным отношением к делу, с </a:t>
            </a:r>
            <a:r>
              <a:rPr lang="ru-RU" b="1" dirty="0">
                <a:solidFill>
                  <a:srgbClr val="FF0000"/>
                </a:solidFill>
              </a:rPr>
              <a:t>ПАССИВНОСТЬЮ!</a:t>
            </a:r>
          </a:p>
          <a:p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2858" y="1649844"/>
            <a:ext cx="5849141" cy="5218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Опыт проектной деятельности: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89568"/>
            <a:ext cx="5600700" cy="40907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Способ воспитания самостоятельности, инициативности, ответственности, повышения мотивации и эффективности учебной деятельности;</a:t>
            </a:r>
          </a:p>
          <a:p>
            <a:r>
              <a:rPr lang="ru-RU" dirty="0"/>
              <a:t>Овладение умением выбирать адекватные средства решения задач, принимать решения в ситуации неопределённости;</a:t>
            </a:r>
          </a:p>
          <a:p>
            <a:r>
              <a:rPr lang="ru-RU" dirty="0"/>
              <a:t>Умение оперировать гипотезами как инструментом научного рассуждения;</a:t>
            </a:r>
          </a:p>
          <a:p>
            <a:r>
              <a:rPr lang="ru-RU" dirty="0"/>
              <a:t>Опыт решения гипотетических задач на основе мыслительного построения предположений и их проверки.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463" y="5950424"/>
            <a:ext cx="5914030" cy="90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ПОЗВОЛЯЕТ ОСУЩЕСТВИТЬ ИНДИВИДУАЛЬНЫЙ ПОДХОД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9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725" y="368588"/>
            <a:ext cx="8610600" cy="129302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Проблемы внедрения индивидуального подхода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87858"/>
            <a:ext cx="10820400" cy="44308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1. К этой деятельности </a:t>
            </a:r>
          </a:p>
          <a:p>
            <a:pPr>
              <a:buNone/>
            </a:pPr>
            <a:r>
              <a:rPr lang="ru-RU" dirty="0"/>
              <a:t>     не все педагоги готовы;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2. В основном все эти формы, способы, приемы и методы направлены на среднестатистического ученика, ученика вообще, без учета его </a:t>
            </a:r>
          </a:p>
          <a:p>
            <a:pPr>
              <a:buNone/>
            </a:pPr>
            <a:r>
              <a:rPr lang="ru-RU" dirty="0"/>
              <a:t>психо­физиологических особенностей, то есть и преподавание, и учение</a:t>
            </a:r>
          </a:p>
          <a:p>
            <a:pPr>
              <a:buNone/>
            </a:pPr>
            <a:r>
              <a:rPr lang="ru-RU" dirty="0"/>
              <a:t>              деиндивидуализированы;</a:t>
            </a:r>
          </a:p>
          <a:p>
            <a:pPr>
              <a:buNone/>
            </a:pPr>
            <a:r>
              <a:rPr lang="ru-RU" dirty="0"/>
              <a:t>              3. (И это главное!), ученик опять остается объектом, а не субъектом </a:t>
            </a:r>
          </a:p>
          <a:p>
            <a:pPr>
              <a:buNone/>
            </a:pPr>
            <a:r>
              <a:rPr lang="ru-RU" dirty="0"/>
              <a:t>                 образовательного процесса, пассивным исполнителем чьей-то воли.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08c837d7d4c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861" y="752333"/>
            <a:ext cx="3166281" cy="31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3654" y="1981519"/>
            <a:ext cx="2918346" cy="33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189" y="5067324"/>
            <a:ext cx="1661432" cy="16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82235"/>
            <a:ext cx="8610600" cy="1293028"/>
          </a:xfrm>
        </p:spPr>
        <p:txBody>
          <a:bodyPr/>
          <a:lstStyle/>
          <a:p>
            <a:r>
              <a:rPr lang="ru-RU" b="1" dirty="0">
                <a:solidFill>
                  <a:srgbClr val="442CD4"/>
                </a:solidFill>
              </a:rPr>
              <a:t>нейролингвистическое программирование (НЛП)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3773" y="1624084"/>
            <a:ext cx="5977720" cy="52339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b="1" dirty="0">
                <a:solidFill>
                  <a:srgbClr val="442CD4"/>
                </a:solidFill>
              </a:rPr>
              <a:t>Способы получения, хранения, кодирования (и воспроизводства) информации </a:t>
            </a:r>
            <a:r>
              <a:rPr lang="ru-RU" sz="2800" dirty="0"/>
              <a:t>известны как </a:t>
            </a:r>
            <a:r>
              <a:rPr lang="ru-RU" sz="2800" b="1" dirty="0">
                <a:solidFill>
                  <a:srgbClr val="FF0000"/>
                </a:solidFill>
              </a:rPr>
              <a:t>репрезентативные системы (РС)</a:t>
            </a:r>
            <a:r>
              <a:rPr lang="ru-RU" sz="2800" dirty="0"/>
              <a:t>. Репрезентативная система (</a:t>
            </a:r>
            <a:r>
              <a:rPr lang="ru-RU" sz="2800" dirty="0" err="1"/>
              <a:t>система</a:t>
            </a:r>
            <a:r>
              <a:rPr lang="ru-RU" sz="2800" dirty="0"/>
              <a:t> представлений, сенсорный канал) – </a:t>
            </a:r>
            <a:r>
              <a:rPr lang="ru-RU" sz="2800" b="1" dirty="0">
                <a:solidFill>
                  <a:srgbClr val="442CD4"/>
                </a:solidFill>
              </a:rPr>
              <a:t>предпочитаемый способ восприятия, обработки и утилизации информации, </a:t>
            </a:r>
            <a:r>
              <a:rPr lang="ru-RU" sz="2800" dirty="0"/>
              <a:t>поступающей из внешнего мира. Репрезентативная система дает ответ на вопрос </a:t>
            </a:r>
            <a:r>
              <a:rPr lang="ru-RU" sz="2800" b="1" i="1" dirty="0">
                <a:solidFill>
                  <a:srgbClr val="FF0000"/>
                </a:solidFill>
              </a:rPr>
              <a:t>«как вы думаете?»</a:t>
            </a:r>
          </a:p>
          <a:p>
            <a:endParaRPr lang="ru-RU" dirty="0"/>
          </a:p>
        </p:txBody>
      </p:sp>
      <p:pic>
        <p:nvPicPr>
          <p:cNvPr id="1026" name="Picture 2" descr="http://mammysize.ru/userfiles/733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2" y="2284294"/>
            <a:ext cx="6105098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708" y="0"/>
            <a:ext cx="5774140" cy="1293028"/>
          </a:xfrm>
        </p:spPr>
        <p:txBody>
          <a:bodyPr/>
          <a:lstStyle/>
          <a:p>
            <a:r>
              <a:rPr lang="ru-RU" b="1" dirty="0">
                <a:solidFill>
                  <a:srgbClr val="442CD4"/>
                </a:solidFill>
              </a:rPr>
              <a:t>как вы думаете?</a:t>
            </a:r>
          </a:p>
        </p:txBody>
      </p:sp>
      <p:pic>
        <p:nvPicPr>
          <p:cNvPr id="4" name="Picture 2" descr="http://mammysize.ru/userfiles/7334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97" y="955344"/>
            <a:ext cx="5703644" cy="34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7420" y="1351129"/>
            <a:ext cx="3343701" cy="5036024"/>
          </a:xfrm>
          <a:prstGeom prst="wedgeRoundRectCallout">
            <a:avLst>
              <a:gd name="adj1" fmla="val -20425"/>
              <a:gd name="adj2" fmla="val 57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Визуалы</a:t>
            </a:r>
            <a:r>
              <a:rPr lang="ru-RU" sz="2800" b="1" i="1" dirty="0"/>
              <a:t>: </a:t>
            </a:r>
            <a:r>
              <a:rPr lang="ru-RU" sz="2800" b="1" dirty="0"/>
              <a:t>принимают и перерабатывают информацию о своем окружении преимущественно визуально, с помощью мысленных зрительных образов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461613" y="1009936"/>
            <a:ext cx="3466532" cy="262037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rgbClr val="442CD4"/>
                </a:solidFill>
              </a:rPr>
              <a:t>Аудиалы</a:t>
            </a:r>
            <a:r>
              <a:rPr lang="ru-RU" sz="2800" b="1" i="1" dirty="0">
                <a:solidFill>
                  <a:srgbClr val="442CD4"/>
                </a:solidFill>
              </a:rPr>
              <a:t>: </a:t>
            </a:r>
            <a:r>
              <a:rPr lang="ru-RU" sz="2800" b="1" dirty="0">
                <a:solidFill>
                  <a:srgbClr val="442CD4"/>
                </a:solidFill>
              </a:rPr>
              <a:t>основную информацию получают посредством слуха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44219" y="4162986"/>
            <a:ext cx="4849504" cy="2224585"/>
          </a:xfrm>
          <a:prstGeom prst="wedgeRoundRectCallout">
            <a:avLst/>
          </a:prstGeom>
          <a:solidFill>
            <a:srgbClr val="1AC4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Кинестетики</a:t>
            </a:r>
            <a:r>
              <a:rPr lang="ru-RU" sz="2800" b="1" i="1" dirty="0"/>
              <a:t>: </a:t>
            </a:r>
            <a:r>
              <a:rPr lang="ru-RU" sz="2800" b="1" dirty="0"/>
              <a:t>воспринимают мир через осязание, обоняние и другие чувственные впечатления 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426549" y="3545058"/>
            <a:ext cx="3765452" cy="3312942"/>
          </a:xfrm>
          <a:prstGeom prst="flowChartPunchedTape">
            <a:avLst/>
          </a:prstGeom>
          <a:solidFill>
            <a:srgbClr val="442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Дигиталы</a:t>
            </a:r>
            <a:r>
              <a:rPr lang="ru-RU" sz="2400" dirty="0"/>
              <a:t>: восприятие информации происходит через логическое осмысление, с помощью цифр, знаков, логических доводов.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03" y="764373"/>
            <a:ext cx="9894627" cy="12930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AC42E"/>
                </a:solidFill>
              </a:rPr>
              <a:t>в развитии ребенка прогрессирует визуальная система восприятия </a:t>
            </a:r>
          </a:p>
        </p:txBody>
      </p:sp>
      <p:pic>
        <p:nvPicPr>
          <p:cNvPr id="2050" name="Picture 2" descr="http://dalib.ru/b/balyko_nlp_dlya_roditeley_11_zakonov_effektivnogo_vospitaniya_podrostka/ris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96" y="2243016"/>
            <a:ext cx="7364332" cy="46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2773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385</TotalTime>
  <Words>881</Words>
  <Application>Microsoft Office PowerPoint</Application>
  <PresentationFormat>Произвольный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Три способа  восприятия, переработки и извлечения информации и метод проектов.</vt:lpstr>
      <vt:lpstr>образование</vt:lpstr>
      <vt:lpstr>образование</vt:lpstr>
      <vt:lpstr>Метод проекта как способ конструирования образовательного процесса</vt:lpstr>
      <vt:lpstr>Почему необходимо овладевать методом проектов и внедрять его в образовательный процесс?</vt:lpstr>
      <vt:lpstr>Проблемы внедрения индивидуального подхода</vt:lpstr>
      <vt:lpstr>нейролингвистическое программирование (НЛП)</vt:lpstr>
      <vt:lpstr>как вы думаете?</vt:lpstr>
      <vt:lpstr>в развитии ребенка прогрессирует визуальная система восприятия </vt:lpstr>
      <vt:lpstr>Ведущие  репрезентативные системы  у школьников разных возрастов </vt:lpstr>
      <vt:lpstr>Презентация PowerPoint</vt:lpstr>
      <vt:lpstr>Учитель должен решить задачу:  отшлифовать свои способности подавать учебную информацию в полимодальной форме, используя все каналы восприятия: и зрение, и слух, и кинестетический канал</vt:lpstr>
      <vt:lpstr>II. Практическая часть: проект и модальности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– основа деятельностного подхода</dc:title>
  <dc:creator>home</dc:creator>
  <cp:lastModifiedBy>Юрий</cp:lastModifiedBy>
  <cp:revision>94</cp:revision>
  <dcterms:created xsi:type="dcterms:W3CDTF">2015-11-05T19:09:35Z</dcterms:created>
  <dcterms:modified xsi:type="dcterms:W3CDTF">2016-03-25T12:27:24Z</dcterms:modified>
</cp:coreProperties>
</file>