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64" r:id="rId5"/>
    <p:sldId id="258" r:id="rId6"/>
    <p:sldId id="259" r:id="rId7"/>
    <p:sldId id="260" r:id="rId8"/>
    <p:sldId id="261" r:id="rId9"/>
    <p:sldId id="271" r:id="rId10"/>
    <p:sldId id="272" r:id="rId11"/>
    <p:sldId id="273" r:id="rId12"/>
    <p:sldId id="274" r:id="rId13"/>
    <p:sldId id="275" r:id="rId14"/>
    <p:sldId id="277" r:id="rId15"/>
    <p:sldId id="286" r:id="rId16"/>
    <p:sldId id="280" r:id="rId17"/>
    <p:sldId id="281" r:id="rId18"/>
    <p:sldId id="282" r:id="rId19"/>
    <p:sldId id="283" r:id="rId20"/>
    <p:sldId id="284" r:id="rId21"/>
    <p:sldId id="262" r:id="rId22"/>
    <p:sldId id="263" r:id="rId23"/>
    <p:sldId id="269" r:id="rId24"/>
    <p:sldId id="287" r:id="rId25"/>
    <p:sldId id="270" r:id="rId26"/>
    <p:sldId id="279" r:id="rId27"/>
    <p:sldId id="266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6063B2-09F9-43BC-81CD-94A7DEC224A5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F3DFD-FB8B-4A5B-B909-3EEE7C71490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496944" cy="1584176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1600" dirty="0" smtClean="0">
              <a:solidFill>
                <a:srgbClr val="C00000"/>
              </a:solidFill>
            </a:endParaRPr>
          </a:p>
          <a:p>
            <a:pPr algn="r"/>
            <a:endParaRPr lang="ru-RU" sz="1600" dirty="0">
              <a:solidFill>
                <a:srgbClr val="C00000"/>
              </a:solidFill>
            </a:endParaRPr>
          </a:p>
          <a:p>
            <a:pPr algn="r"/>
            <a:endParaRPr lang="ru-RU" sz="1600" dirty="0" smtClean="0">
              <a:solidFill>
                <a:srgbClr val="C00000"/>
              </a:solidFill>
            </a:endParaRPr>
          </a:p>
          <a:p>
            <a:pPr algn="r"/>
            <a:endParaRPr lang="ru-RU" sz="1600" dirty="0">
              <a:solidFill>
                <a:srgbClr val="C00000"/>
              </a:solidFill>
            </a:endParaRPr>
          </a:p>
          <a:p>
            <a:pPr algn="r"/>
            <a:r>
              <a:rPr lang="ru-RU" sz="1700" dirty="0">
                <a:solidFill>
                  <a:srgbClr val="C00000"/>
                </a:solidFill>
              </a:rPr>
              <a:t>Журбина Г. П., канд. филолог. наук, учитель русского языка </a:t>
            </a:r>
            <a:r>
              <a:rPr lang="ru-RU" sz="1700" dirty="0" smtClean="0">
                <a:solidFill>
                  <a:srgbClr val="C00000"/>
                </a:solidFill>
              </a:rPr>
              <a:t>ГБОУ </a:t>
            </a:r>
            <a:r>
              <a:rPr lang="ru-RU" sz="1700" dirty="0">
                <a:solidFill>
                  <a:srgbClr val="C00000"/>
                </a:solidFill>
              </a:rPr>
              <a:t>РО </a:t>
            </a:r>
            <a:r>
              <a:rPr lang="ru-RU" sz="1700" dirty="0" smtClean="0">
                <a:solidFill>
                  <a:srgbClr val="C00000"/>
                </a:solidFill>
              </a:rPr>
              <a:t>«Таганрогский педагогический лицей-интернат; </a:t>
            </a:r>
            <a:r>
              <a:rPr lang="en-US" sz="1700" dirty="0" smtClean="0">
                <a:solidFill>
                  <a:srgbClr val="C00000"/>
                </a:solidFill>
              </a:rPr>
              <a:t>zhurbinagalina@mail.ru</a:t>
            </a:r>
            <a:endParaRPr lang="ru-RU" sz="17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9"/>
            <a:ext cx="8136903" cy="20882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</a:t>
            </a:r>
            <a:r>
              <a:rPr lang="ru-RU" sz="2800" dirty="0"/>
              <a:t>подготовки и реализации образовательных проектов: метод учебного проекта в образовательном </a:t>
            </a:r>
            <a:r>
              <a:rPr lang="ru-RU" sz="2800" dirty="0" smtClean="0"/>
              <a:t>учреждении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1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3474720"/>
          </a:xfrm>
        </p:spPr>
        <p:txBody>
          <a:bodyPr/>
          <a:lstStyle/>
          <a:p>
            <a:r>
              <a:rPr lang="ru-RU" dirty="0"/>
              <a:t>Сочинение  и </a:t>
            </a:r>
            <a:r>
              <a:rPr lang="ru-RU" dirty="0" err="1"/>
              <a:t>гипермедиасочинение</a:t>
            </a:r>
            <a:endParaRPr lang="ru-RU" dirty="0"/>
          </a:p>
          <a:p>
            <a:endParaRPr lang="ru-RU" dirty="0"/>
          </a:p>
          <a:p>
            <a:r>
              <a:rPr lang="ru-RU" dirty="0"/>
              <a:t>изложение своих мыслей, знаний на определенную тему</a:t>
            </a:r>
          </a:p>
          <a:p>
            <a:r>
              <a:rPr lang="ru-RU" dirty="0"/>
              <a:t>продукт накопления знаний</a:t>
            </a:r>
          </a:p>
          <a:p>
            <a:r>
              <a:rPr lang="ru-RU" dirty="0"/>
              <a:t>продукт творчества</a:t>
            </a:r>
          </a:p>
          <a:p>
            <a:r>
              <a:rPr lang="ru-RU" dirty="0"/>
              <a:t>средство мотивации 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72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19"/>
            <a:ext cx="3878143" cy="3474720"/>
          </a:xfrm>
        </p:spPr>
        <p:txBody>
          <a:bodyPr/>
          <a:lstStyle/>
          <a:p>
            <a:r>
              <a:rPr lang="ru-RU" dirty="0"/>
              <a:t>Сочинение</a:t>
            </a:r>
          </a:p>
          <a:p>
            <a:r>
              <a:rPr lang="ru-RU" dirty="0"/>
              <a:t>Письменная форма предъявления материала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1960" y="731520"/>
            <a:ext cx="4320480" cy="3474720"/>
          </a:xfrm>
        </p:spPr>
        <p:txBody>
          <a:bodyPr>
            <a:normAutofit/>
          </a:bodyPr>
          <a:lstStyle/>
          <a:p>
            <a:r>
              <a:rPr lang="ru-RU" dirty="0" err="1"/>
              <a:t>Гипермедиасочинение</a:t>
            </a:r>
            <a:endParaRPr lang="ru-RU" dirty="0"/>
          </a:p>
          <a:p>
            <a:r>
              <a:rPr lang="ru-RU" dirty="0"/>
              <a:t>И письменная, и устная форма предъявления (озвученное сочинение, проиллюстрированное фото- и видеофрагментами, изобразительно-музыкальными материалами)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45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19"/>
            <a:ext cx="3806135" cy="34747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Сочинение</a:t>
            </a:r>
          </a:p>
          <a:p>
            <a:r>
              <a:rPr lang="ru-RU" dirty="0"/>
              <a:t>Творческая работа (ученик подходит к ней посредством формальных умений: сбор материала, систематизация, логика расположения, выбор лексических, синтаксических и образных средств)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4031304" cy="3474720"/>
          </a:xfrm>
        </p:spPr>
        <p:txBody>
          <a:bodyPr>
            <a:normAutofit/>
          </a:bodyPr>
          <a:lstStyle/>
          <a:p>
            <a:r>
              <a:rPr lang="ru-RU" dirty="0" err="1"/>
              <a:t>Гипермедиасочинение</a:t>
            </a:r>
            <a:endParaRPr lang="ru-RU" dirty="0"/>
          </a:p>
          <a:p>
            <a:r>
              <a:rPr lang="ru-RU" dirty="0"/>
              <a:t>Учебно-исследовательская работа с элементами творчества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87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Традиционное сочинение</a:t>
            </a:r>
            <a:endParaRPr lang="ru-RU" dirty="0"/>
          </a:p>
          <a:p>
            <a:r>
              <a:rPr lang="ru-RU" dirty="0"/>
              <a:t>Работа индивидуальная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959296" cy="3474720"/>
          </a:xfrm>
        </p:spPr>
        <p:txBody>
          <a:bodyPr/>
          <a:lstStyle/>
          <a:p>
            <a:r>
              <a:rPr lang="ru-RU" dirty="0" err="1"/>
              <a:t>Гипермедиасочинение</a:t>
            </a:r>
            <a:endParaRPr lang="ru-RU" dirty="0"/>
          </a:p>
          <a:p>
            <a:r>
              <a:rPr lang="ru-RU" dirty="0"/>
              <a:t>Работа может быть индивидуальной и коллективной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8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25144"/>
            <a:ext cx="7099191" cy="1368152"/>
          </a:xfrm>
        </p:spPr>
        <p:txBody>
          <a:bodyPr/>
          <a:lstStyle/>
          <a:p>
            <a:r>
              <a:rPr lang="ru-RU" dirty="0"/>
              <a:t>Этапы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19"/>
            <a:ext cx="3950151" cy="34747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НАД СОЧИНЕНИЕМ</a:t>
            </a:r>
          </a:p>
          <a:p>
            <a:r>
              <a:rPr lang="ru-RU" dirty="0"/>
              <a:t>1. Обдумывание темы;</a:t>
            </a:r>
          </a:p>
          <a:p>
            <a:r>
              <a:rPr lang="ru-RU" dirty="0"/>
              <a:t>2. Составление плана;</a:t>
            </a:r>
          </a:p>
          <a:p>
            <a:r>
              <a:rPr lang="ru-RU" dirty="0"/>
              <a:t>3. Поиск информации по теме, обработка её;</a:t>
            </a:r>
          </a:p>
          <a:p>
            <a:r>
              <a:rPr lang="ru-RU" dirty="0"/>
              <a:t>4. Продукт (письменная работа);</a:t>
            </a:r>
          </a:p>
          <a:p>
            <a:r>
              <a:rPr lang="ru-RU" dirty="0"/>
              <a:t>5. Презентация продукта (сочинение можно прочитать, обсудить с учащимися).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959296" cy="3777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НАД ГИПЕРМЕДИАСОЧИНЕНИЕМ</a:t>
            </a:r>
          </a:p>
          <a:p>
            <a:r>
              <a:rPr lang="ru-RU" dirty="0"/>
              <a:t>1. Размышления над проблемой;</a:t>
            </a:r>
          </a:p>
          <a:p>
            <a:r>
              <a:rPr lang="ru-RU" dirty="0"/>
              <a:t>2. Планирование действий (цель, задачи, этапы);</a:t>
            </a:r>
          </a:p>
          <a:p>
            <a:r>
              <a:rPr lang="ru-RU" dirty="0"/>
              <a:t>3. Поиск информации, обработка её;</a:t>
            </a:r>
          </a:p>
          <a:p>
            <a:r>
              <a:rPr lang="ru-RU" dirty="0"/>
              <a:t>4. Продукт (создается в процессе решения проблемы);</a:t>
            </a:r>
          </a:p>
          <a:p>
            <a:r>
              <a:rPr lang="ru-RU" dirty="0"/>
              <a:t>5. Презентация продукта (в процессе защиты проекта).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50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789040"/>
            <a:ext cx="8352927" cy="24482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Реализованные в Педагогическом </a:t>
            </a:r>
            <a:r>
              <a:rPr lang="ru-RU" dirty="0" smtClean="0"/>
              <a:t>лицее учебные проекты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3129528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smtClean="0"/>
              <a:t>Фразеологизм </a:t>
            </a:r>
            <a:r>
              <a:rPr lang="ru-RU" dirty="0" err="1" smtClean="0"/>
              <a:t>terra</a:t>
            </a:r>
            <a:r>
              <a:rPr lang="ru-RU" dirty="0" smtClean="0"/>
              <a:t> </a:t>
            </a:r>
            <a:r>
              <a:rPr lang="ru-RU" dirty="0" err="1" smtClean="0"/>
              <a:t>incognita</a:t>
            </a:r>
            <a:r>
              <a:rPr lang="ru-RU" dirty="0" smtClean="0"/>
              <a:t>  и этимологически связанные с ним слова с элементом </a:t>
            </a:r>
            <a:r>
              <a:rPr lang="ru-RU" dirty="0" err="1" smtClean="0"/>
              <a:t>терр</a:t>
            </a:r>
            <a:r>
              <a:rPr lang="ru-RU" dirty="0" smtClean="0"/>
              <a:t>- в русском языке (происхождение, особенности правописания и употребления) – 2013г.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Буктрейлер</a:t>
            </a:r>
            <a:r>
              <a:rPr lang="ru-RU" dirty="0" smtClean="0"/>
              <a:t> «Мой учебник русского языка» - 2014г.</a:t>
            </a:r>
          </a:p>
          <a:p>
            <a:r>
              <a:rPr lang="ru-RU" dirty="0" smtClean="0"/>
              <a:t>2. «Энергетический источник» слова в поэзии </a:t>
            </a:r>
          </a:p>
          <a:p>
            <a:r>
              <a:rPr lang="ru-RU" dirty="0" smtClean="0"/>
              <a:t>А. Вознесенского – 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4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мы работали над проектом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88832" cy="3474720"/>
          </a:xfrm>
        </p:spPr>
        <p:txBody>
          <a:bodyPr/>
          <a:lstStyle/>
          <a:p>
            <a:r>
              <a:rPr lang="en-US" dirty="0" smtClean="0"/>
              <a:t>TERRA INCOGNITA</a:t>
            </a:r>
            <a:r>
              <a:rPr lang="ru-RU" dirty="0"/>
              <a:t>.</a:t>
            </a:r>
            <a:r>
              <a:rPr lang="ru-RU" dirty="0" smtClean="0"/>
              <a:t> Слова с элементом </a:t>
            </a:r>
            <a:r>
              <a:rPr lang="ru-RU" dirty="0" err="1" smtClean="0"/>
              <a:t>терр</a:t>
            </a:r>
            <a:r>
              <a:rPr lang="ru-RU" dirty="0" smtClean="0"/>
              <a:t>- в русском языке: происхождение, правописание.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778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72168"/>
            <a:ext cx="7992887" cy="1143000"/>
          </a:xfrm>
        </p:spPr>
        <p:txBody>
          <a:bodyPr/>
          <a:lstStyle/>
          <a:p>
            <a:r>
              <a:rPr lang="ru-RU" dirty="0"/>
              <a:t>План </a:t>
            </a:r>
            <a:r>
              <a:rPr lang="ru-RU" dirty="0" smtClean="0"/>
              <a:t>работы группы </a:t>
            </a:r>
            <a:r>
              <a:rPr lang="ru-RU" dirty="0"/>
              <a:t>№ </a:t>
            </a:r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3474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</a:t>
            </a:r>
            <a:r>
              <a:rPr lang="ru-RU" dirty="0"/>
              <a:t>	Найти древние карты с надписями </a:t>
            </a:r>
            <a:r>
              <a:rPr lang="ru-RU" dirty="0" err="1"/>
              <a:t>terra</a:t>
            </a:r>
            <a:r>
              <a:rPr lang="ru-RU" dirty="0"/>
              <a:t> </a:t>
            </a:r>
            <a:r>
              <a:rPr lang="ru-RU" dirty="0" err="1"/>
              <a:t>incognita</a:t>
            </a:r>
            <a:r>
              <a:rPr lang="ru-RU" dirty="0"/>
              <a:t> (неисследованная, неизвестная  земля), проанализировать их, установить, в какой период и в связи с чем возникло выражение </a:t>
            </a:r>
            <a:r>
              <a:rPr lang="ru-RU" dirty="0" err="1"/>
              <a:t>terra</a:t>
            </a:r>
            <a:r>
              <a:rPr lang="ru-RU" dirty="0"/>
              <a:t> </a:t>
            </a:r>
            <a:r>
              <a:rPr lang="ru-RU" dirty="0" err="1"/>
              <a:t>incognita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	посетить мебельный салон, магазин посуды, магазин одежды. Ответить на вопрос: почему терракотовый цвет  часто используется как основной в деталях интерьера, он удачно сочетается с разными цветами в одежде, а посуда терракотового цвета создает ощущение домашнего тепла и уюта?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76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/>
          <a:lstStyle/>
          <a:p>
            <a:r>
              <a:rPr lang="ru-RU" dirty="0"/>
              <a:t>План </a:t>
            </a:r>
            <a:r>
              <a:rPr lang="ru-RU" dirty="0" smtClean="0"/>
              <a:t>работы группы </a:t>
            </a:r>
            <a:r>
              <a:rPr lang="ru-RU" dirty="0"/>
              <a:t>№ </a:t>
            </a:r>
            <a:r>
              <a:rPr lang="ru-RU" dirty="0" smtClean="0"/>
              <a:t>2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3474720"/>
          </a:xfrm>
        </p:spPr>
        <p:txBody>
          <a:bodyPr>
            <a:normAutofit/>
          </a:bodyPr>
          <a:lstStyle/>
          <a:p>
            <a:r>
              <a:rPr lang="ru-RU" dirty="0" smtClean="0"/>
              <a:t>•</a:t>
            </a:r>
            <a:r>
              <a:rPr lang="ru-RU" dirty="0"/>
              <a:t>	Найти тексты, отражающие особенности употребления выражения </a:t>
            </a:r>
            <a:r>
              <a:rPr lang="ru-RU" dirty="0" err="1"/>
              <a:t>terra</a:t>
            </a:r>
            <a:r>
              <a:rPr lang="ru-RU" dirty="0"/>
              <a:t> </a:t>
            </a:r>
            <a:r>
              <a:rPr lang="ru-RU" dirty="0" err="1"/>
              <a:t>incognita</a:t>
            </a:r>
            <a:r>
              <a:rPr lang="ru-RU" dirty="0"/>
              <a:t> в русском языке; определить значение слова инкогнито и показать особенности его употребления;</a:t>
            </a:r>
          </a:p>
          <a:p>
            <a:r>
              <a:rPr lang="ru-RU" dirty="0"/>
              <a:t>•	посетить террариум. Объяснить, почему он так называется; </a:t>
            </a:r>
          </a:p>
          <a:p>
            <a:r>
              <a:rPr lang="ru-RU" dirty="0"/>
              <a:t>•	проанализировать слова террор, терроризм, террорист. Выяснить, связано ли их происхождение с латинизмом </a:t>
            </a:r>
            <a:r>
              <a:rPr lang="ru-RU" dirty="0" err="1"/>
              <a:t>терра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20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/>
          <a:lstStyle/>
          <a:p>
            <a:r>
              <a:rPr lang="ru-RU" dirty="0"/>
              <a:t>План </a:t>
            </a:r>
            <a:r>
              <a:rPr lang="ru-RU" dirty="0" smtClean="0"/>
              <a:t>работы группы </a:t>
            </a:r>
            <a:r>
              <a:rPr lang="ru-RU" dirty="0"/>
              <a:t>№ </a:t>
            </a:r>
            <a:r>
              <a:rPr lang="ru-RU" dirty="0" smtClean="0"/>
              <a:t>3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064896" cy="3474720"/>
          </a:xfrm>
        </p:spPr>
        <p:txBody>
          <a:bodyPr>
            <a:normAutofit/>
          </a:bodyPr>
          <a:lstStyle/>
          <a:p>
            <a:r>
              <a:rPr lang="ru-RU" dirty="0" smtClean="0"/>
              <a:t>•</a:t>
            </a:r>
            <a:r>
              <a:rPr lang="ru-RU" dirty="0"/>
              <a:t>	Из разных словарей выписать все слова с элементом </a:t>
            </a:r>
            <a:r>
              <a:rPr lang="ru-RU" dirty="0" err="1"/>
              <a:t>терр</a:t>
            </a:r>
            <a:r>
              <a:rPr lang="ru-RU" dirty="0"/>
              <a:t>-и </a:t>
            </a:r>
            <a:r>
              <a:rPr lang="ru-RU" dirty="0" smtClean="0"/>
              <a:t>определить </a:t>
            </a:r>
            <a:r>
              <a:rPr lang="ru-RU" dirty="0"/>
              <a:t>их значение, уточнить правописание, происхождение; выяснить, все ли иноязычные слова с элементом </a:t>
            </a:r>
            <a:r>
              <a:rPr lang="ru-RU" dirty="0" err="1"/>
              <a:t>терр</a:t>
            </a:r>
            <a:r>
              <a:rPr lang="ru-RU" dirty="0"/>
              <a:t>- являются родственными по происхождению;</a:t>
            </a:r>
          </a:p>
          <a:p>
            <a:r>
              <a:rPr lang="ru-RU" dirty="0"/>
              <a:t>•	найти фотографии естественных террас, сфотографировать </a:t>
            </a:r>
            <a:r>
              <a:rPr lang="ru-RU" dirty="0" smtClean="0"/>
              <a:t>уникальное </a:t>
            </a:r>
            <a:r>
              <a:rPr lang="ru-RU" dirty="0"/>
              <a:t>террасное сооружение нашего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40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3474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«МЕТАПРЕДМЕТНЫЕ </a:t>
            </a:r>
            <a:r>
              <a:rPr lang="ru-RU" dirty="0"/>
              <a:t>РЕЗУЛЬТАТЫ </a:t>
            </a:r>
          </a:p>
          <a:p>
            <a:pPr marL="0" indent="0">
              <a:buNone/>
            </a:pPr>
            <a:r>
              <a:rPr lang="ru-RU" dirty="0"/>
              <a:t>освоения основной образовательной программы должны отражать:</a:t>
            </a:r>
          </a:p>
          <a:p>
            <a:pPr marL="0" indent="0">
              <a:buNone/>
            </a:pPr>
            <a:r>
              <a:rPr lang="ru-RU" dirty="0" smtClean="0"/>
              <a:t>…владение </a:t>
            </a:r>
            <a:r>
              <a:rPr lang="ru-RU" dirty="0"/>
              <a:t>навыками познавательной, учебно-исследовательской и</a:t>
            </a:r>
            <a:r>
              <a:rPr lang="ru-RU" b="1" dirty="0"/>
              <a:t> проектной </a:t>
            </a:r>
            <a:r>
              <a:rPr lang="ru-RU" b="1" dirty="0" smtClean="0"/>
              <a:t>деятельности».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4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/>
          <a:lstStyle/>
          <a:p>
            <a:r>
              <a:rPr lang="ru-RU" dirty="0"/>
              <a:t>План </a:t>
            </a:r>
            <a:r>
              <a:rPr lang="ru-RU" dirty="0" smtClean="0"/>
              <a:t>работы группы </a:t>
            </a:r>
            <a:r>
              <a:rPr lang="ru-RU" dirty="0"/>
              <a:t>№ </a:t>
            </a:r>
            <a:r>
              <a:rPr lang="ru-RU" dirty="0" smtClean="0"/>
              <a:t>4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20880" cy="3474720"/>
          </a:xfrm>
        </p:spPr>
        <p:txBody>
          <a:bodyPr>
            <a:normAutofit/>
          </a:bodyPr>
          <a:lstStyle/>
          <a:p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dirty="0" smtClean="0"/>
              <a:t>Из </a:t>
            </a:r>
            <a:r>
              <a:rPr lang="ru-RU" dirty="0"/>
              <a:t>англо-русских словарей выписать все слова с элементом </a:t>
            </a:r>
            <a:r>
              <a:rPr lang="ru-RU" dirty="0" err="1"/>
              <a:t>терр</a:t>
            </a:r>
            <a:r>
              <a:rPr lang="ru-RU" dirty="0"/>
              <a:t>-и определить их значение, уточнить правописание; </a:t>
            </a:r>
          </a:p>
          <a:p>
            <a:r>
              <a:rPr lang="ru-RU" dirty="0"/>
              <a:t>•	выяснить, совпадает ли значение слов с элементом </a:t>
            </a:r>
            <a:r>
              <a:rPr lang="ru-RU" dirty="0" err="1"/>
              <a:t>терр</a:t>
            </a:r>
            <a:r>
              <a:rPr lang="ru-RU" dirty="0"/>
              <a:t>-, употребляющихся в английском языке, </a:t>
            </a:r>
            <a:r>
              <a:rPr lang="ru-RU" dirty="0" smtClean="0"/>
              <a:t>со </a:t>
            </a:r>
            <a:r>
              <a:rPr lang="ru-RU" dirty="0"/>
              <a:t>значением русских слов с тем же элементом;</a:t>
            </a:r>
          </a:p>
          <a:p>
            <a:r>
              <a:rPr lang="ru-RU" dirty="0"/>
              <a:t>•	продумать, что будет являться продуктом проектной деятельности и в какой форме проект будет презентован.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999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папка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632848" cy="3474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Паспорт проекта </a:t>
            </a:r>
            <a:r>
              <a:rPr lang="ru-RU" sz="2400" dirty="0" smtClean="0"/>
              <a:t>(тема, кто исполнитель, проблема, урочный/внеурочный, этапы, предполагаемые результаты, продукт, способ представления и т. д.)</a:t>
            </a:r>
          </a:p>
          <a:p>
            <a:r>
              <a:rPr lang="ru-RU" dirty="0" smtClean="0"/>
              <a:t>Промежуточные отчеты о  выполнении проекта (по срокам)</a:t>
            </a:r>
          </a:p>
          <a:p>
            <a:r>
              <a:rPr lang="ru-RU" dirty="0" smtClean="0"/>
              <a:t>Результаты исследования и анализа</a:t>
            </a:r>
          </a:p>
          <a:p>
            <a:r>
              <a:rPr lang="ru-RU" dirty="0" smtClean="0"/>
              <a:t>Записи идей, гипотез и решений</a:t>
            </a:r>
          </a:p>
          <a:p>
            <a:r>
              <a:rPr lang="ru-RU" dirty="0" smtClean="0"/>
              <a:t>Краткое описание проблем, с которыми пришлось столкнуться</a:t>
            </a:r>
          </a:p>
          <a:p>
            <a:r>
              <a:rPr lang="ru-RU" dirty="0" smtClean="0"/>
              <a:t>Эскизы, чертежи, наброски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0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Титульный лист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Краткая аннотация</a:t>
            </a:r>
          </a:p>
          <a:p>
            <a:r>
              <a:rPr lang="ru-RU" dirty="0" smtClean="0"/>
              <a:t>Эпиграф</a:t>
            </a:r>
          </a:p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Основная часть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Список информационных источников</a:t>
            </a:r>
          </a:p>
          <a:p>
            <a:r>
              <a:rPr lang="ru-RU" dirty="0" smtClean="0"/>
              <a:t>Приложения</a:t>
            </a:r>
          </a:p>
          <a:p>
            <a:r>
              <a:rPr lang="ru-RU" dirty="0" smtClean="0"/>
              <a:t>Визуальный ряд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8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92888" cy="3474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b="1" dirty="0" smtClean="0"/>
              <a:t>Дроздову О. Е</a:t>
            </a:r>
            <a:r>
              <a:rPr lang="ru-RU" sz="2600" dirty="0" smtClean="0"/>
              <a:t>., </a:t>
            </a:r>
            <a:r>
              <a:rPr lang="ru-RU" sz="2600" dirty="0" err="1" smtClean="0"/>
              <a:t>к.п.н</a:t>
            </a:r>
            <a:r>
              <a:rPr lang="ru-RU" sz="2600" dirty="0" smtClean="0"/>
              <a:t>., зав. лабораторией МИОО «Языкознание для всех», зам. директора гимназии № 1541 г. Москвы; </a:t>
            </a:r>
          </a:p>
          <a:p>
            <a:pPr marL="0" indent="0">
              <a:buNone/>
            </a:pPr>
            <a:r>
              <a:rPr lang="ru-RU" sz="2600" b="1" dirty="0" smtClean="0"/>
              <a:t>Денисову И. В</a:t>
            </a:r>
            <a:r>
              <a:rPr lang="ru-RU" sz="2600" dirty="0" smtClean="0"/>
              <a:t>., методиста МИОО; </a:t>
            </a:r>
          </a:p>
          <a:p>
            <a:pPr marL="0" indent="0">
              <a:buNone/>
            </a:pPr>
            <a:r>
              <a:rPr lang="ru-RU" sz="2600" b="1" dirty="0" err="1" smtClean="0"/>
              <a:t>Панасенкову</a:t>
            </a:r>
            <a:r>
              <a:rPr lang="ru-RU" sz="2600" b="1" dirty="0" smtClean="0"/>
              <a:t> О. А</a:t>
            </a:r>
            <a:r>
              <a:rPr lang="ru-RU" sz="2600" dirty="0" smtClean="0"/>
              <a:t>., </a:t>
            </a:r>
            <a:r>
              <a:rPr lang="ru-RU" sz="2600" dirty="0" err="1" smtClean="0"/>
              <a:t>к.п.н</a:t>
            </a:r>
            <a:r>
              <a:rPr lang="ru-RU" sz="2600" dirty="0" smtClean="0"/>
              <a:t>., методиста по географии МИОО, главного редактора изд-ва «Дрофа»; </a:t>
            </a:r>
          </a:p>
          <a:p>
            <a:pPr marL="0" indent="0">
              <a:buNone/>
            </a:pPr>
            <a:r>
              <a:rPr lang="ru-RU" sz="2600" b="1" dirty="0" smtClean="0"/>
              <a:t>Харитонову С. П</a:t>
            </a:r>
            <a:r>
              <a:rPr lang="ru-RU" sz="2600" dirty="0" smtClean="0"/>
              <a:t>., учителя географии ГБОУ № 1538 г. Москвы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6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210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72168"/>
            <a:ext cx="7992887" cy="1649120"/>
          </a:xfrm>
        </p:spPr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3474720"/>
          </a:xfrm>
        </p:spPr>
        <p:txBody>
          <a:bodyPr/>
          <a:lstStyle/>
          <a:p>
            <a:r>
              <a:rPr lang="ru-RU" dirty="0" smtClean="0"/>
              <a:t>Экологическая тропа (география –план местности, биология – изучение растений и животных в разное время года, экология – наблюдение за взаимосвязью и взаимовлиянием живой и неживой природы, воздействием человека на природу)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3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3474720"/>
          </a:xfrm>
        </p:spPr>
        <p:txBody>
          <a:bodyPr/>
          <a:lstStyle/>
          <a:p>
            <a:r>
              <a:rPr lang="ru-RU" dirty="0"/>
              <a:t>Почему в лесной зоне Росси использовалась деревянная посуда, а степной – керамическая? (понятие о зонах – география, в какое время использовалась – история, в каких худ. произведениях об этом сказано – литература)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63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632848" cy="3474720"/>
          </a:xfrm>
        </p:spPr>
        <p:txBody>
          <a:bodyPr/>
          <a:lstStyle/>
          <a:p>
            <a:r>
              <a:rPr lang="ru-RU" dirty="0" smtClean="0"/>
              <a:t>Почему в Калужской губернии во времена крепостного права крестьяне жили хорошо, были умные, смекалистые; в Орловской же губернии жили плохо, были не очень смекалистые?  (история, литература)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396044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Легендарный маршал С. М. Буденный говорил: «Играя на бильярде, я беру уроки физики и геометрии</a:t>
            </a:r>
            <a:r>
              <a:rPr lang="ru-RU" dirty="0" smtClean="0"/>
              <a:t>». Можно </a:t>
            </a:r>
            <a:r>
              <a:rPr lang="ru-RU" dirty="0"/>
              <a:t>ли, проведя определенные математические расчеты, научиться хорошо играть в бильярд? Какие это расчеты?</a:t>
            </a:r>
          </a:p>
          <a:p>
            <a:endParaRPr lang="ru-RU" dirty="0"/>
          </a:p>
          <a:p>
            <a:r>
              <a:rPr lang="ru-RU" dirty="0"/>
              <a:t>Почему физики считают важным учитывать разные конфигурации бортов бильярда? Что им напоминает отскакивающий от борта шар? </a:t>
            </a:r>
            <a:r>
              <a:rPr lang="ru-RU" dirty="0" smtClean="0"/>
              <a:t>(физика, геометрия)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27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347472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«Индивидуальный проект выполняется обучающимся в течение одного или двух лет в рамках учебного времени, специально отведённого учебным планом, и должен быть представлен в виде завершённого учебного исследования или разработанного проекта: информационного, творческого, социального, прикладного, инновационного, конструкторского, инженерного».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исследования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ru-RU" sz="4000" dirty="0"/>
              <a:t>у</a:t>
            </a:r>
            <a:r>
              <a:rPr lang="ru-RU" sz="4000" dirty="0" smtClean="0"/>
              <a:t>знать</a:t>
            </a:r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r>
              <a:rPr lang="ru-RU" sz="4000" dirty="0"/>
              <a:t>г</a:t>
            </a:r>
            <a:r>
              <a:rPr lang="ru-RU" sz="4000" dirty="0" smtClean="0"/>
              <a:t>ипотеза подтвердилась?</a:t>
            </a:r>
          </a:p>
          <a:p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проекта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найти способ решения </a:t>
            </a:r>
            <a:r>
              <a:rPr lang="ru-RU" sz="4000" b="1" dirty="0" smtClean="0"/>
              <a:t>проблемы</a:t>
            </a:r>
          </a:p>
          <a:p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r>
              <a:rPr lang="ru-RU" sz="4000" dirty="0"/>
              <a:t>п</a:t>
            </a:r>
            <a:r>
              <a:rPr lang="ru-RU" sz="4000" dirty="0" smtClean="0"/>
              <a:t>роблема решилась?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0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проекту (5 «П»)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Постановка </a:t>
            </a:r>
            <a:r>
              <a:rPr lang="ru-RU" b="1" dirty="0" smtClean="0"/>
              <a:t>проблемы</a:t>
            </a:r>
            <a:r>
              <a:rPr lang="ru-RU" dirty="0" smtClean="0"/>
              <a:t> (как…? </a:t>
            </a:r>
            <a:r>
              <a:rPr lang="ru-RU" dirty="0"/>
              <a:t>п</a:t>
            </a:r>
            <a:r>
              <a:rPr lang="ru-RU" dirty="0" smtClean="0"/>
              <a:t>очему?);</a:t>
            </a:r>
            <a:endParaRPr lang="ru-RU" dirty="0"/>
          </a:p>
          <a:p>
            <a:r>
              <a:rPr lang="ru-RU" dirty="0" smtClean="0"/>
              <a:t>Планирование действий (цель, задачи, этапы);</a:t>
            </a:r>
          </a:p>
          <a:p>
            <a:r>
              <a:rPr lang="ru-RU" dirty="0" smtClean="0"/>
              <a:t>Поиск информации, обработка её;</a:t>
            </a:r>
          </a:p>
          <a:p>
            <a:r>
              <a:rPr lang="ru-RU" dirty="0" smtClean="0"/>
              <a:t>Продукт (создается в процессе решения проблемы);</a:t>
            </a:r>
          </a:p>
          <a:p>
            <a:r>
              <a:rPr lang="ru-RU" dirty="0" smtClean="0"/>
              <a:t>Презентация продукта (в процессе защиты проекта).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Этапы деятельности учащегося</a:t>
            </a:r>
            <a:br>
              <a:rPr lang="ru-RU" sz="3200" b="1" dirty="0" smtClean="0"/>
            </a:br>
            <a:r>
              <a:rPr lang="ru-RU" sz="3200" dirty="0" smtClean="0"/>
              <a:t>(под руководством учителя/учителей)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Постановка проблемы</a:t>
            </a:r>
          </a:p>
          <a:p>
            <a:r>
              <a:rPr lang="ru-RU" dirty="0" smtClean="0"/>
              <a:t>Выдвижение гипотезы</a:t>
            </a:r>
          </a:p>
          <a:p>
            <a:r>
              <a:rPr lang="ru-RU" dirty="0" smtClean="0"/>
              <a:t>Деление на группы (если проект групповой)</a:t>
            </a:r>
          </a:p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Изготовление продукта</a:t>
            </a:r>
          </a:p>
          <a:p>
            <a:r>
              <a:rPr lang="ru-RU" dirty="0" smtClean="0"/>
              <a:t>Выбор формы презентации</a:t>
            </a:r>
          </a:p>
          <a:p>
            <a:r>
              <a:rPr lang="ru-RU" dirty="0" smtClean="0"/>
              <a:t>Подготовка презентации</a:t>
            </a:r>
          </a:p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Самооценка и самоанализ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9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3474720"/>
          </a:xfrm>
        </p:spPr>
        <p:txBody>
          <a:bodyPr>
            <a:normAutofit fontScale="25000" lnSpcReduction="20000"/>
          </a:bodyPr>
          <a:lstStyle/>
          <a:p>
            <a:r>
              <a:rPr lang="en-US" sz="5500" dirty="0" smtClean="0"/>
              <a:t>Web-</a:t>
            </a:r>
            <a:r>
              <a:rPr lang="ru-RU" sz="5500" dirty="0" smtClean="0"/>
              <a:t>сайт</a:t>
            </a:r>
          </a:p>
          <a:p>
            <a:r>
              <a:rPr lang="ru-RU" sz="5500" dirty="0" smtClean="0"/>
              <a:t>Анализ данных социологического опроса</a:t>
            </a:r>
          </a:p>
          <a:p>
            <a:r>
              <a:rPr lang="ru-RU" sz="5500" dirty="0" smtClean="0"/>
              <a:t>Атлас, карта</a:t>
            </a:r>
          </a:p>
          <a:p>
            <a:r>
              <a:rPr lang="ru-RU" sz="5500" dirty="0" smtClean="0"/>
              <a:t>Видеоклип </a:t>
            </a:r>
          </a:p>
          <a:p>
            <a:r>
              <a:rPr lang="ru-RU" sz="5500" dirty="0" smtClean="0"/>
              <a:t>Видеофильм</a:t>
            </a:r>
          </a:p>
          <a:p>
            <a:r>
              <a:rPr lang="ru-RU" sz="5500" dirty="0" smtClean="0"/>
              <a:t>Выставка</a:t>
            </a:r>
          </a:p>
          <a:p>
            <a:r>
              <a:rPr lang="ru-RU" sz="5500" dirty="0" smtClean="0"/>
              <a:t>Газета, журнал</a:t>
            </a:r>
          </a:p>
          <a:p>
            <a:r>
              <a:rPr lang="ru-RU" sz="5500" dirty="0" err="1" smtClean="0"/>
              <a:t>Гипермедиасочинение</a:t>
            </a:r>
            <a:r>
              <a:rPr lang="ru-RU" sz="5500" dirty="0" smtClean="0"/>
              <a:t> (озвученное сочинение, проиллюстрированное видеофрагментами, изобразительно-музыкальными материалами)</a:t>
            </a:r>
          </a:p>
          <a:p>
            <a:r>
              <a:rPr lang="ru-RU" sz="5500" dirty="0" smtClean="0"/>
              <a:t>Действующая фирма</a:t>
            </a:r>
          </a:p>
          <a:p>
            <a:r>
              <a:rPr lang="ru-RU" sz="5500" dirty="0" smtClean="0"/>
              <a:t>Диалог исторических или литературных персонажей</a:t>
            </a:r>
          </a:p>
          <a:p>
            <a:r>
              <a:rPr lang="ru-RU" sz="5500" dirty="0" smtClean="0"/>
              <a:t>Законопроект</a:t>
            </a:r>
          </a:p>
          <a:p>
            <a:r>
              <a:rPr lang="ru-RU" sz="5500" dirty="0" smtClean="0"/>
              <a:t>Игра/деловая игра/ролевая игра (КВН, защита к.-л. идеи на ученом совете, редакционном совете, в зале суда, Что? Где? Когда? и т. п. )</a:t>
            </a:r>
          </a:p>
          <a:p>
            <a:r>
              <a:rPr lang="ru-RU" sz="5500" dirty="0" smtClean="0"/>
              <a:t>Иллюстрации фактов, документов, событий эпохи, цивилизации</a:t>
            </a:r>
          </a:p>
          <a:p>
            <a:r>
              <a:rPr lang="ru-RU" sz="5500" dirty="0" smtClean="0"/>
              <a:t>Инструкция </a:t>
            </a:r>
          </a:p>
          <a:p>
            <a:r>
              <a:rPr lang="ru-RU" sz="5500" dirty="0" smtClean="0"/>
              <a:t>Коллекция</a:t>
            </a:r>
          </a:p>
          <a:p>
            <a:r>
              <a:rPr lang="ru-RU" sz="5500" dirty="0" smtClean="0"/>
              <a:t>Компьютерная графика</a:t>
            </a:r>
          </a:p>
          <a:p>
            <a:r>
              <a:rPr lang="ru-RU" sz="5500" dirty="0" smtClean="0"/>
              <a:t>Костюм</a:t>
            </a:r>
          </a:p>
          <a:p>
            <a:r>
              <a:rPr lang="ru-RU" sz="5500" dirty="0" smtClean="0"/>
              <a:t>Литературное кафе</a:t>
            </a:r>
          </a:p>
          <a:p>
            <a:endParaRPr lang="ru-RU" sz="5500" dirty="0" smtClean="0"/>
          </a:p>
          <a:p>
            <a:endParaRPr lang="ru-RU" sz="5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0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7"/>
            <a:ext cx="8229600" cy="4176464"/>
          </a:xfrm>
        </p:spPr>
        <p:txBody>
          <a:bodyPr>
            <a:noAutofit/>
          </a:bodyPr>
          <a:lstStyle/>
          <a:p>
            <a:r>
              <a:rPr lang="ru-RU" sz="1400" dirty="0" smtClean="0"/>
              <a:t>Мультимедийные презентации</a:t>
            </a:r>
          </a:p>
          <a:p>
            <a:r>
              <a:rPr lang="ru-RU" sz="1400" dirty="0" smtClean="0"/>
              <a:t>Научный доклад</a:t>
            </a:r>
          </a:p>
          <a:p>
            <a:r>
              <a:rPr lang="ru-RU" sz="1400" dirty="0" smtClean="0"/>
              <a:t>Отчет об исследовательской экспедиции</a:t>
            </a:r>
          </a:p>
          <a:p>
            <a:r>
              <a:rPr lang="ru-RU" sz="1400" dirty="0" smtClean="0"/>
              <a:t>Оформление кабинета</a:t>
            </a:r>
          </a:p>
          <a:p>
            <a:r>
              <a:rPr lang="ru-RU" sz="1400" dirty="0" smtClean="0"/>
              <a:t>Постановка</a:t>
            </a:r>
          </a:p>
          <a:p>
            <a:r>
              <a:rPr lang="ru-RU" sz="1400" dirty="0" smtClean="0"/>
              <a:t>Праздник</a:t>
            </a:r>
          </a:p>
          <a:p>
            <a:r>
              <a:rPr lang="ru-RU" sz="1400" dirty="0" smtClean="0"/>
              <a:t>Пресс-конференция</a:t>
            </a:r>
          </a:p>
          <a:p>
            <a:r>
              <a:rPr lang="ru-RU" sz="1400" dirty="0" smtClean="0"/>
              <a:t>Прогноз</a:t>
            </a:r>
          </a:p>
          <a:p>
            <a:r>
              <a:rPr lang="ru-RU" sz="1400" dirty="0" smtClean="0"/>
              <a:t>Реклама </a:t>
            </a:r>
          </a:p>
          <a:p>
            <a:r>
              <a:rPr lang="ru-RU" sz="1400" dirty="0" smtClean="0"/>
              <a:t>Система школьного самоуправления</a:t>
            </a:r>
          </a:p>
          <a:p>
            <a:r>
              <a:rPr lang="ru-RU" sz="1400" dirty="0" smtClean="0"/>
              <a:t>Справочник</a:t>
            </a:r>
            <a:endParaRPr lang="ru-RU" sz="1400" dirty="0"/>
          </a:p>
          <a:p>
            <a:r>
              <a:rPr lang="ru-RU" sz="1400" dirty="0"/>
              <a:t>Тесты </a:t>
            </a:r>
          </a:p>
          <a:p>
            <a:r>
              <a:rPr lang="ru-RU" sz="1400" dirty="0"/>
              <a:t>Учебное пособие (печатное, электронное)</a:t>
            </a:r>
          </a:p>
          <a:p>
            <a:r>
              <a:rPr lang="ru-RU" sz="1400" dirty="0"/>
              <a:t>Экскурсия</a:t>
            </a:r>
          </a:p>
          <a:p>
            <a:endParaRPr lang="ru-RU" sz="1700" dirty="0" smtClean="0"/>
          </a:p>
          <a:p>
            <a:endParaRPr lang="ru-RU" sz="17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80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372168"/>
            <a:ext cx="7406209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Гипермедиасочинение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347472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/>
              <a:t>«Пишутся слитно слова с приставками иноязычного происхождения: анти-, архи-,… </a:t>
            </a:r>
            <a:r>
              <a:rPr lang="ru-RU" sz="2600" dirty="0" err="1"/>
              <a:t>гипер</a:t>
            </a:r>
            <a:r>
              <a:rPr lang="ru-RU" sz="2600" dirty="0"/>
              <a:t>- и др.» </a:t>
            </a:r>
          </a:p>
          <a:p>
            <a:endParaRPr lang="ru-RU" sz="2600" dirty="0"/>
          </a:p>
          <a:p>
            <a:r>
              <a:rPr lang="ru-RU" sz="2600" dirty="0"/>
              <a:t>	«Сложные слова с иноязычной частью, кончающейся на гласную, пишутся слитно: </a:t>
            </a:r>
            <a:r>
              <a:rPr lang="ru-RU" sz="2600" dirty="0" err="1"/>
              <a:t>вибро</a:t>
            </a:r>
            <a:r>
              <a:rPr lang="ru-RU" sz="2600" dirty="0"/>
              <a:t>-, видео-, … мега-, медиа-…»</a:t>
            </a:r>
          </a:p>
          <a:p>
            <a:endParaRPr lang="ru-RU" dirty="0"/>
          </a:p>
          <a:p>
            <a:endParaRPr lang="ru-RU" dirty="0"/>
          </a:p>
          <a:p>
            <a:r>
              <a:rPr lang="ru-RU" sz="1600" dirty="0"/>
              <a:t>«Правила русской орфографии и пунктуации». Полный академический справочник/ Под ред. В. В. Лопатина. М.: АСТ-ПРЕСС КНИГА, 2010. С. 102-103.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3502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944</Words>
  <Application>Microsoft Office PowerPoint</Application>
  <PresentationFormat>Экран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Особенности подготовки и реализации образовательных проектов: метод учебного проекта в образовательном учреждении</vt:lpstr>
      <vt:lpstr>ФГОС</vt:lpstr>
      <vt:lpstr>ФГОС</vt:lpstr>
      <vt:lpstr>цели</vt:lpstr>
      <vt:lpstr>Требования к проекту (5 «П»)</vt:lpstr>
      <vt:lpstr>Этапы деятельности учащегося (под руководством учителя/учителей)</vt:lpstr>
      <vt:lpstr>Продукты проектной деятельности</vt:lpstr>
      <vt:lpstr>Продукты проектной деятельности</vt:lpstr>
      <vt:lpstr> Гипермедиасочинение</vt:lpstr>
      <vt:lpstr>СХОДСТВА</vt:lpstr>
      <vt:lpstr>ОТЛИЧИЯ</vt:lpstr>
      <vt:lpstr>ОТЛИЧИЯ</vt:lpstr>
      <vt:lpstr>ОТЛИЧИЯ</vt:lpstr>
      <vt:lpstr>Этапы работы</vt:lpstr>
      <vt:lpstr>Реализованные в Педагогическом лицее учебные проекты</vt:lpstr>
      <vt:lpstr>Как мы работали над проектом </vt:lpstr>
      <vt:lpstr>План работы группы № 1 </vt:lpstr>
      <vt:lpstr>План работы группы № 2    </vt:lpstr>
      <vt:lpstr>План работы группы № 3    </vt:lpstr>
      <vt:lpstr>План работы группы № 4    </vt:lpstr>
      <vt:lpstr>Проектная папка</vt:lpstr>
      <vt:lpstr>Структура проекта</vt:lpstr>
      <vt:lpstr>благодарю</vt:lpstr>
      <vt:lpstr>ПРИЛОЖЕНИЯ</vt:lpstr>
      <vt:lpstr>Перспективы</vt:lpstr>
      <vt:lpstr>Перспективы</vt:lpstr>
      <vt:lpstr>Перспективы</vt:lpstr>
      <vt:lpstr>Перспективы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 как средство достижения метапредметных результатов освоения образовательных программ</dc:title>
  <dc:creator>Home</dc:creator>
  <cp:lastModifiedBy>USER</cp:lastModifiedBy>
  <cp:revision>23</cp:revision>
  <dcterms:created xsi:type="dcterms:W3CDTF">2013-03-04T09:00:18Z</dcterms:created>
  <dcterms:modified xsi:type="dcterms:W3CDTF">2016-03-14T21:37:14Z</dcterms:modified>
</cp:coreProperties>
</file>