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24A3AAE-490B-4BEF-9446-EF464814510A}">
          <p14:sldIdLst>
            <p14:sldId id="258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7" d="100"/>
          <a:sy n="77" d="100"/>
        </p:scale>
        <p:origin x="8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2E55-DBEC-4047-B7BB-E32B97381994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AEF5-9E72-4EEE-A6CA-AA269B235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9F0CA9-C5C9-4AE6-A231-C541BE4B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">
                <a:schemeClr val="accent6">
                  <a:lumMod val="5000"/>
                  <a:lumOff val="95000"/>
                  <a:alpha val="38000"/>
                </a:schemeClr>
              </a:gs>
              <a:gs pos="63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9A8464-F568-49D9-91A6-C47234F383DE}"/>
              </a:ext>
            </a:extLst>
          </p:cNvPr>
          <p:cNvSpPr/>
          <p:nvPr/>
        </p:nvSpPr>
        <p:spPr>
          <a:xfrm>
            <a:off x="6438900" y="1484784"/>
            <a:ext cx="2453579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ОЗДОРОВИ-ТЕЛЬНЫЙ БЕГ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A4F8B8-2EF6-4FF0-A942-CE5B6E858B00}"/>
              </a:ext>
            </a:extLst>
          </p:cNvPr>
          <p:cNvSpPr/>
          <p:nvPr/>
        </p:nvSpPr>
        <p:spPr>
          <a:xfrm>
            <a:off x="6438897" y="3789040"/>
            <a:ext cx="2453579" cy="2862322"/>
          </a:xfrm>
          <a:prstGeom prst="rect">
            <a:avLst/>
          </a:prstGeom>
          <a:gradFill>
            <a:gsLst>
              <a:gs pos="7000">
                <a:schemeClr val="accent6">
                  <a:lumMod val="5000"/>
                  <a:lumOff val="95000"/>
                  <a:alpha val="38000"/>
                </a:schemeClr>
              </a:gs>
              <a:gs pos="63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Синеоков Илья 9«Б» класс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Фоменко Виктор Николаевич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060028-76D3-4D0D-A565-3F828B3E1B73}"/>
              </a:ext>
            </a:extLst>
          </p:cNvPr>
          <p:cNvSpPr/>
          <p:nvPr/>
        </p:nvSpPr>
        <p:spPr>
          <a:xfrm>
            <a:off x="3275856" y="3789040"/>
            <a:ext cx="2592286" cy="2308324"/>
          </a:xfrm>
          <a:prstGeom prst="rect">
            <a:avLst/>
          </a:prstGeom>
          <a:gradFill>
            <a:gsLst>
              <a:gs pos="7000">
                <a:schemeClr val="accent6">
                  <a:lumMod val="5000"/>
                  <a:lumOff val="95000"/>
                  <a:alpha val="38000"/>
                </a:schemeClr>
              </a:gs>
              <a:gs pos="63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dirty="0"/>
              <a:t>Государственное бюджетное</a:t>
            </a:r>
          </a:p>
          <a:p>
            <a:r>
              <a:rPr lang="ru-RU" b="1" dirty="0"/>
              <a:t>общеобразовательное учреждение</a:t>
            </a:r>
          </a:p>
          <a:p>
            <a:r>
              <a:rPr lang="ru-RU" b="1" dirty="0"/>
              <a:t>Ростовской области</a:t>
            </a:r>
          </a:p>
          <a:p>
            <a:r>
              <a:rPr lang="ru-RU" b="1" dirty="0"/>
              <a:t>«Таганрогский</a:t>
            </a:r>
          </a:p>
          <a:p>
            <a:r>
              <a:rPr lang="ru-RU" b="1" dirty="0"/>
              <a:t>педагогический</a:t>
            </a:r>
          </a:p>
          <a:p>
            <a:r>
              <a:rPr lang="ru-RU" b="1" dirty="0"/>
              <a:t>лицей - интернат»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AAA71D-2A89-4450-AEEB-C1C9C33E3F8B}"/>
              </a:ext>
            </a:extLst>
          </p:cNvPr>
          <p:cNvSpPr/>
          <p:nvPr/>
        </p:nvSpPr>
        <p:spPr>
          <a:xfrm>
            <a:off x="318220" y="3789040"/>
            <a:ext cx="2386882" cy="2806922"/>
          </a:xfrm>
          <a:prstGeom prst="rect">
            <a:avLst/>
          </a:prstGeom>
          <a:gradFill flip="none" rotWithShape="1">
            <a:gsLst>
              <a:gs pos="7000">
                <a:schemeClr val="accent6">
                  <a:lumMod val="5000"/>
                  <a:lumOff val="95000"/>
                  <a:alpha val="38000"/>
                </a:schemeClr>
              </a:gs>
              <a:gs pos="63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адрес организации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347913, г. Таганрог, ул. Комарова, 30.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Тел/факс:8-8634-33-16-11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pPr lvl="0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goulic_ped_tagan@rostobr.ru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4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1D27F2-852E-4094-AD97-547A302E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609B9E-675B-4F3E-A898-B04A4D6D3022}"/>
              </a:ext>
            </a:extLst>
          </p:cNvPr>
          <p:cNvSpPr/>
          <p:nvPr/>
        </p:nvSpPr>
        <p:spPr>
          <a:xfrm>
            <a:off x="3203848" y="131490"/>
            <a:ext cx="3168352" cy="23083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65000">
                <a:schemeClr val="accent4">
                  <a:lumMod val="0"/>
                  <a:lumOff val="100000"/>
                  <a:alpha val="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Оздоровительный бег – это бег, в котором каждый занимающийся может задавать свой темп.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B1E872-8B1D-43C2-9245-31FABB862C67}"/>
              </a:ext>
            </a:extLst>
          </p:cNvPr>
          <p:cNvSpPr/>
          <p:nvPr/>
        </p:nvSpPr>
        <p:spPr>
          <a:xfrm>
            <a:off x="3203848" y="2571304"/>
            <a:ext cx="3168352" cy="40934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49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/>
              <a:t>Примерный план для занятий оздоровительным бегом.</a:t>
            </a:r>
          </a:p>
          <a:p>
            <a:r>
              <a:rPr lang="ru-RU" sz="2000" b="1" dirty="0"/>
              <a:t>•	Мотивация</a:t>
            </a:r>
          </a:p>
          <a:p>
            <a:r>
              <a:rPr lang="ru-RU" sz="2000" b="1" dirty="0"/>
              <a:t>•	План тренировки </a:t>
            </a:r>
          </a:p>
          <a:p>
            <a:r>
              <a:rPr lang="ru-RU" sz="2000" b="1" dirty="0"/>
              <a:t>•	Упражнения для разминки</a:t>
            </a:r>
          </a:p>
          <a:p>
            <a:r>
              <a:rPr lang="ru-RU" sz="2000" b="1" dirty="0"/>
              <a:t>•	Контроль по календарю в дни пробежек (следить за общим состоянием занимающегося и за пульсом).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D9B987-DAF0-4740-89AF-8C6D1B6BAF9B}"/>
              </a:ext>
            </a:extLst>
          </p:cNvPr>
          <p:cNvSpPr/>
          <p:nvPr/>
        </p:nvSpPr>
        <p:spPr>
          <a:xfrm>
            <a:off x="324544" y="548680"/>
            <a:ext cx="2519264" cy="53245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b="1" dirty="0"/>
              <a:t>Оздоровительный бег оказывает влияние на центральную нервную систему, компенсирует недостающие энергозатраты организма, в положительную сторону происходит функциональный сдвиг в системе кровообращения, снижается заболеваемость организма.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0F6B65-C153-4A92-B8DF-D53513547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31491"/>
            <a:ext cx="2016224" cy="2308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6856D5-A060-4547-BAF5-D900F52C1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2571305"/>
            <a:ext cx="2016224" cy="40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1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147</Words>
  <Application>Microsoft Office PowerPoint</Application>
  <PresentationFormat>Экран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Plateg</dc:creator>
  <cp:lastModifiedBy>SPORT</cp:lastModifiedBy>
  <cp:revision>62</cp:revision>
  <dcterms:created xsi:type="dcterms:W3CDTF">2021-11-10T11:50:45Z</dcterms:created>
  <dcterms:modified xsi:type="dcterms:W3CDTF">2023-11-02T11:05:42Z</dcterms:modified>
</cp:coreProperties>
</file>